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4EF77C8-8B3A-4141-A3A9-B37B25377CF4}">
  <a:tblStyle styleId="{F4EF77C8-8B3A-4141-A3A9-B37B25377CF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E0C3376-02AF-41ED-AF63-F1C2ACF5DDB5}"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299ED00-3C8E-4EFB-8CBD-EE03B91F0A90}"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8" d="100"/>
          <a:sy n="98" d="100"/>
        </p:scale>
        <p:origin x="-1668" y="-90"/>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1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256afbd64b_0_44:notes"/>
          <p:cNvSpPr>
            <a:spLocks noGrp="1" noRot="1" noChangeAspect="1"/>
          </p:cNvSpPr>
          <p:nvPr>
            <p:ph type="sldImg" idx="2"/>
          </p:nvPr>
        </p:nvSpPr>
        <p:spPr>
          <a:xfrm>
            <a:off x="1004888" y="685800"/>
            <a:ext cx="48498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256afbd64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x-none"/>
              <a:t>TLE 1: 0-6m</a:t>
            </a:r>
            <a:endParaRPr/>
          </a:p>
          <a:p>
            <a:pPr marL="0" lvl="0" indent="0" algn="l" rtl="0">
              <a:lnSpc>
                <a:spcPct val="100000"/>
              </a:lnSpc>
              <a:spcBef>
                <a:spcPts val="0"/>
              </a:spcBef>
              <a:spcAft>
                <a:spcPts val="0"/>
              </a:spcAft>
              <a:buSzPts val="1100"/>
              <a:buNone/>
            </a:pPr>
            <a:r>
              <a:rPr lang="x-none"/>
              <a:t>TLE 2:7-15m</a:t>
            </a:r>
            <a:endParaRPr/>
          </a:p>
          <a:p>
            <a:pPr marL="0" lvl="0" indent="0" algn="l" rtl="0">
              <a:lnSpc>
                <a:spcPct val="100000"/>
              </a:lnSpc>
              <a:spcBef>
                <a:spcPts val="0"/>
              </a:spcBef>
              <a:spcAft>
                <a:spcPts val="0"/>
              </a:spcAft>
              <a:buSzPts val="1100"/>
              <a:buNone/>
            </a:pPr>
            <a:r>
              <a:rPr lang="x-none"/>
              <a:t>TLE 3:16-30m</a:t>
            </a:r>
            <a:endParaRPr/>
          </a:p>
          <a:p>
            <a:pPr marL="0" lvl="0" indent="0" algn="l" rtl="0">
              <a:lnSpc>
                <a:spcPct val="100000"/>
              </a:lnSpc>
              <a:spcBef>
                <a:spcPts val="0"/>
              </a:spcBef>
              <a:spcAft>
                <a:spcPts val="0"/>
              </a:spcAft>
              <a:buSzPts val="1100"/>
              <a:buNone/>
            </a:pPr>
            <a:r>
              <a:rPr lang="x-none"/>
              <a:t>TLE 4:31-91m</a:t>
            </a:r>
            <a:endParaRPr/>
          </a:p>
          <a:p>
            <a:pPr marL="0" lvl="0" indent="0" algn="l" rtl="0">
              <a:lnSpc>
                <a:spcPct val="100000"/>
              </a:lnSpc>
              <a:spcBef>
                <a:spcPts val="0"/>
              </a:spcBef>
              <a:spcAft>
                <a:spcPts val="0"/>
              </a:spcAft>
              <a:buSzPts val="1100"/>
              <a:buNone/>
            </a:pPr>
            <a:r>
              <a:rPr lang="x-none"/>
              <a:t>TLE 5:92-305</a:t>
            </a:r>
            <a:endParaRPr/>
          </a:p>
          <a:p>
            <a:pPr marL="0" lvl="0" indent="0" algn="l" rtl="0">
              <a:lnSpc>
                <a:spcPct val="100000"/>
              </a:lnSpc>
              <a:spcBef>
                <a:spcPts val="0"/>
              </a:spcBef>
              <a:spcAft>
                <a:spcPts val="0"/>
              </a:spcAft>
              <a:buSzPts val="1100"/>
              <a:buNone/>
            </a:pPr>
            <a:r>
              <a:rPr lang="x-none"/>
              <a:t>TLE 6: &gt;305m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x-none"/>
              <a:t>Warhead: 500Ibs, 1000Ibs, 2000Ibs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x-none"/>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x-none"/>
              <a:t>CDE 1: No restriction</a:t>
            </a:r>
            <a:endParaRPr/>
          </a:p>
          <a:p>
            <a:pPr marL="0" lvl="0" indent="0" algn="l" rtl="0">
              <a:lnSpc>
                <a:spcPct val="100000"/>
              </a:lnSpc>
              <a:spcBef>
                <a:spcPts val="0"/>
              </a:spcBef>
              <a:spcAft>
                <a:spcPts val="0"/>
              </a:spcAft>
              <a:buSzPts val="1100"/>
              <a:buNone/>
            </a:pPr>
            <a:r>
              <a:rPr lang="x-none"/>
              <a:t>CDE 2: Unitary warhead only (no cluster munition), and FAH restrictions to minimize collateral damage</a:t>
            </a:r>
            <a:endParaRPr/>
          </a:p>
          <a:p>
            <a:pPr marL="0" lvl="0" indent="0" algn="l" rtl="0">
              <a:lnSpc>
                <a:spcPct val="100000"/>
              </a:lnSpc>
              <a:spcBef>
                <a:spcPts val="0"/>
              </a:spcBef>
              <a:spcAft>
                <a:spcPts val="0"/>
              </a:spcAft>
              <a:buSzPts val="1100"/>
              <a:buNone/>
            </a:pPr>
            <a:r>
              <a:rPr lang="x-none"/>
              <a:t>CDE 3: PGM, unitary</a:t>
            </a:r>
            <a:endParaRPr/>
          </a:p>
          <a:p>
            <a:pPr marL="0" lvl="0" indent="0" algn="l" rtl="0">
              <a:lnSpc>
                <a:spcPct val="100000"/>
              </a:lnSpc>
              <a:spcBef>
                <a:spcPts val="0"/>
              </a:spcBef>
              <a:spcAft>
                <a:spcPts val="0"/>
              </a:spcAft>
              <a:buSzPts val="1100"/>
              <a:buNone/>
            </a:pPr>
            <a:r>
              <a:rPr lang="x-none"/>
              <a:t>CDE 4: Weaponeering (Fuze setting, FAH, smallest possible bomb)</a:t>
            </a:r>
            <a:endParaRPr/>
          </a:p>
          <a:p>
            <a:pPr marL="0" lvl="0" indent="0" algn="l" rtl="0">
              <a:lnSpc>
                <a:spcPct val="100000"/>
              </a:lnSpc>
              <a:spcBef>
                <a:spcPts val="0"/>
              </a:spcBef>
              <a:spcAft>
                <a:spcPts val="0"/>
              </a:spcAft>
              <a:buSzPts val="1100"/>
              <a:buNone/>
            </a:pPr>
            <a:r>
              <a:rPr lang="x-none"/>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x-none"/>
              <a:t>Location Example: 247˚/ 680ft from DPI 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a:noFill/>
          <a:ln>
            <a:noFill/>
          </a:ln>
        </p:spPr>
        <p:txBody>
          <a:bodyPr spcFirstLastPara="1" wrap="square" lIns="164125" tIns="164125" rIns="164125" bIns="164125" anchor="t" anchorCtr="0">
            <a:normAutofit/>
          </a:bodyPr>
          <a:lstStyle>
            <a:lvl1pPr marL="457200" lvl="0" indent="-431800" algn="ctr">
              <a:lnSpc>
                <a:spcPct val="115000"/>
              </a:lnSpc>
              <a:spcBef>
                <a:spcPts val="0"/>
              </a:spcBef>
              <a:spcAft>
                <a:spcPts val="0"/>
              </a:spcAft>
              <a:buSzPts val="3200"/>
              <a:buChar char="●"/>
              <a:defRPr/>
            </a:lvl1pPr>
            <a:lvl2pPr marL="914400" lvl="1" indent="-387350" algn="ctr">
              <a:lnSpc>
                <a:spcPct val="115000"/>
              </a:lnSpc>
              <a:spcBef>
                <a:spcPts val="0"/>
              </a:spcBef>
              <a:spcAft>
                <a:spcPts val="0"/>
              </a:spcAft>
              <a:buSzPts val="2500"/>
              <a:buChar char="○"/>
              <a:defRPr/>
            </a:lvl2pPr>
            <a:lvl3pPr marL="1371600" lvl="2" indent="-387350" algn="ctr">
              <a:lnSpc>
                <a:spcPct val="115000"/>
              </a:lnSpc>
              <a:spcBef>
                <a:spcPts val="0"/>
              </a:spcBef>
              <a:spcAft>
                <a:spcPts val="0"/>
              </a:spcAft>
              <a:buSzPts val="2500"/>
              <a:buChar char="■"/>
              <a:defRPr/>
            </a:lvl3pPr>
            <a:lvl4pPr marL="1828800" lvl="3" indent="-387350" algn="ctr">
              <a:lnSpc>
                <a:spcPct val="115000"/>
              </a:lnSpc>
              <a:spcBef>
                <a:spcPts val="0"/>
              </a:spcBef>
              <a:spcAft>
                <a:spcPts val="0"/>
              </a:spcAft>
              <a:buSzPts val="2500"/>
              <a:buChar char="●"/>
              <a:defRPr/>
            </a:lvl4pPr>
            <a:lvl5pPr marL="2286000" lvl="4" indent="-387350" algn="ctr">
              <a:lnSpc>
                <a:spcPct val="115000"/>
              </a:lnSpc>
              <a:spcBef>
                <a:spcPts val="0"/>
              </a:spcBef>
              <a:spcAft>
                <a:spcPts val="0"/>
              </a:spcAft>
              <a:buSzPts val="2500"/>
              <a:buChar char="○"/>
              <a:defRPr/>
            </a:lvl5pPr>
            <a:lvl6pPr marL="2743200" lvl="5" indent="-387350" algn="ctr">
              <a:lnSpc>
                <a:spcPct val="115000"/>
              </a:lnSpc>
              <a:spcBef>
                <a:spcPts val="0"/>
              </a:spcBef>
              <a:spcAft>
                <a:spcPts val="0"/>
              </a:spcAft>
              <a:buSzPts val="2500"/>
              <a:buChar char="■"/>
              <a:defRPr/>
            </a:lvl6pPr>
            <a:lvl7pPr marL="3200400" lvl="6" indent="-387350" algn="ctr">
              <a:lnSpc>
                <a:spcPct val="115000"/>
              </a:lnSpc>
              <a:spcBef>
                <a:spcPts val="0"/>
              </a:spcBef>
              <a:spcAft>
                <a:spcPts val="0"/>
              </a:spcAft>
              <a:buSzPts val="2500"/>
              <a:buChar char="●"/>
              <a:defRPr/>
            </a:lvl7pPr>
            <a:lvl8pPr marL="3657600" lvl="7" indent="-387350" algn="ctr">
              <a:lnSpc>
                <a:spcPct val="115000"/>
              </a:lnSpc>
              <a:spcBef>
                <a:spcPts val="0"/>
              </a:spcBef>
              <a:spcAft>
                <a:spcPts val="0"/>
              </a:spcAft>
              <a:buSzPts val="2500"/>
              <a:buChar char="○"/>
              <a:defRPr/>
            </a:lvl8pPr>
            <a:lvl9pPr marL="4114800" lvl="8" indent="-387350" algn="ctr">
              <a:lnSpc>
                <a:spcPct val="115000"/>
              </a:lnSpc>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a:noFill/>
          <a:ln>
            <a:noFill/>
          </a:ln>
        </p:spPr>
        <p:txBody>
          <a:bodyPr spcFirstLastPara="1" wrap="square" lIns="164125" tIns="164125" rIns="164125" bIns="164125" anchor="b" anchorCtr="0">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a:noFill/>
          <a:ln>
            <a:noFill/>
          </a:ln>
        </p:spPr>
        <p:txBody>
          <a:bodyPr spcFirstLastPara="1" wrap="square" lIns="164125" tIns="164125" rIns="164125" bIns="164125" anchor="t" anchorCtr="0">
            <a:normAutofit/>
          </a:bodyPr>
          <a:lstStyle>
            <a:lvl1pPr marL="457200" lvl="0" indent="-368300" algn="l">
              <a:lnSpc>
                <a:spcPct val="115000"/>
              </a:lnSpc>
              <a:spcBef>
                <a:spcPts val="0"/>
              </a:spcBef>
              <a:spcAft>
                <a:spcPts val="0"/>
              </a:spcAft>
              <a:buSzPts val="2200"/>
              <a:buChar char="●"/>
              <a:defRPr sz="22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a:noFill/>
          <a:ln>
            <a:noFill/>
          </a:ln>
        </p:spPr>
        <p:txBody>
          <a:bodyPr spcFirstLastPara="1" wrap="square" lIns="164125" tIns="164125" rIns="164125" bIns="164125" anchor="ctr" anchorCtr="0">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439016" y="2563450"/>
            <a:ext cx="6688800" cy="30813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a:noFill/>
          <a:ln>
            <a:noFill/>
          </a:ln>
        </p:spPr>
        <p:txBody>
          <a:bodyPr spcFirstLastPara="1" wrap="square" lIns="164125" tIns="164125" rIns="164125" bIns="164125" anchor="ctr"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a:noFill/>
          <a:ln>
            <a:noFill/>
          </a:ln>
        </p:spPr>
        <p:txBody>
          <a:bodyPr spcFirstLastPara="1" wrap="square" lIns="164125" tIns="164125" rIns="164125" bIns="164125" anchor="ctr" anchorCtr="0">
            <a:normAutofit/>
          </a:bodyPr>
          <a:lstStyle>
            <a:lvl1pPr marL="457200" lvl="0" indent="-228600" algn="l">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marR="0" lvl="0"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marR="0" lvl="0" indent="-431800" algn="l" rtl="0">
              <a:lnSpc>
                <a:spcPct val="115000"/>
              </a:lnSpc>
              <a:spcBef>
                <a:spcPts val="0"/>
              </a:spcBef>
              <a:spcAft>
                <a:spcPts val="0"/>
              </a:spcAft>
              <a:buClr>
                <a:schemeClr val="dk2"/>
              </a:buClr>
              <a:buSzPts val="3200"/>
              <a:buFont typeface="Arial"/>
              <a:buChar char="●"/>
              <a:defRPr sz="3200" b="0" i="0" u="none" strike="noStrike" cap="none">
                <a:solidFill>
                  <a:schemeClr val="dk2"/>
                </a:solidFill>
                <a:latin typeface="Arial"/>
                <a:ea typeface="Arial"/>
                <a:cs typeface="Arial"/>
                <a:sym typeface="Arial"/>
              </a:defRPr>
            </a:lvl1pPr>
            <a:lvl2pPr marL="914400" marR="0" lvl="1"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2pPr>
            <a:lvl3pPr marL="1371600" marR="0" lvl="2"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3pPr>
            <a:lvl4pPr marL="1828800" marR="0" lvl="3"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4pPr>
            <a:lvl5pPr marL="2286000" marR="0" lvl="4"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5pPr>
            <a:lvl6pPr marL="2743200" marR="0" lvl="5"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6pPr>
            <a:lvl7pPr marL="3200400" marR="0" lvl="6"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7pPr>
            <a:lvl8pPr marL="3657600" marR="0" lvl="7"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8pPr>
            <a:lvl9pPr marL="4114800" marR="0" lvl="8"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49803"/>
              </a:srgbClr>
            </a:outerShdw>
          </a:effectLst>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9300"/>
              <a:buNone/>
            </a:pPr>
            <a:r>
              <a:rPr lang="x-none" sz="6000" b="1"/>
              <a:t>TARGET FOLDER</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x-none" sz="4000"/>
              <a:t>SRNTGT020</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x-none" sz="4000"/>
              <a:t>Olengorsk Ammunition Factory, SRN</a:t>
            </a:r>
            <a:endParaRPr sz="400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FF0000"/>
                </a:solidFill>
                <a:latin typeface="Arial"/>
                <a:ea typeface="Arial"/>
                <a:cs typeface="Arial"/>
                <a:sym typeface="Arial"/>
              </a:rPr>
              <a:t> REL TO CJTF-23</a:t>
            </a:r>
            <a:endParaRPr sz="1400" b="1" i="0" u="none" strike="noStrike" cap="non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 REL TO CJTF-23</a:t>
            </a:r>
            <a:endParaRPr/>
          </a:p>
        </p:txBody>
      </p:sp>
      <p:pic>
        <p:nvPicPr>
          <p:cNvPr id="57" name="Google Shape;57;p13" descr="D:\GIT PROJECTS\OPAT-background\Virtual Intelligence Service only logo.PNG"/>
          <p:cNvPicPr preferRelativeResize="0"/>
          <p:nvPr/>
        </p:nvPicPr>
        <p:blipFill rotWithShape="1">
          <a:blip r:embed="rId3">
            <a:alphaModFix/>
          </a:blip>
          <a:srcRect/>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22"/>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6500"/>
              <a:buNone/>
            </a:pPr>
            <a:r>
              <a:rPr lang="x-none"/>
              <a:t>BAKCUP SLIDES AFTER THIS</a:t>
            </a:r>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9"/>
        <p:cNvGrpSpPr/>
        <p:nvPr/>
      </p:nvGrpSpPr>
      <p:grpSpPr>
        <a:xfrm>
          <a:off x="0" y="0"/>
          <a:ext cx="0" cy="0"/>
          <a:chOff x="0" y="0"/>
          <a:chExt cx="0" cy="0"/>
        </a:xfrm>
      </p:grpSpPr>
      <p:sp>
        <p:nvSpPr>
          <p:cNvPr id="330" name="Google Shape;330;p23"/>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 name="Google Shape;331;p23"/>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2" name="Google Shape;332;p23"/>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33" name="Google Shape;333;p23"/>
          <p:cNvGrpSpPr/>
          <p:nvPr/>
        </p:nvGrpSpPr>
        <p:grpSpPr>
          <a:xfrm>
            <a:off x="2875975" y="3530000"/>
            <a:ext cx="2533050" cy="1733100"/>
            <a:chOff x="4206025" y="5185225"/>
            <a:chExt cx="2533050" cy="1733100"/>
          </a:xfrm>
        </p:grpSpPr>
        <p:sp>
          <p:nvSpPr>
            <p:cNvPr id="334" name="Google Shape;334;p23"/>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335" name="Google Shape;335;p23"/>
            <p:cNvCxnSpPr>
              <a:stCxn id="334" idx="2"/>
            </p:cNvCxnSpPr>
            <p:nvPr/>
          </p:nvCxnSpPr>
          <p:spPr>
            <a:xfrm>
              <a:off x="5269375" y="5687425"/>
              <a:ext cx="1469700" cy="1230900"/>
            </a:xfrm>
            <a:prstGeom prst="straightConnector1">
              <a:avLst/>
            </a:prstGeom>
            <a:noFill/>
            <a:ln w="19050" cap="flat" cmpd="sng">
              <a:solidFill>
                <a:srgbClr val="000000"/>
              </a:solidFill>
              <a:prstDash val="solid"/>
              <a:round/>
              <a:headEnd type="none" w="sm" len="sm"/>
              <a:tailEnd type="none" w="sm" len="sm"/>
            </a:ln>
          </p:spPr>
        </p:cxnSp>
      </p:grpSp>
      <p:grpSp>
        <p:nvGrpSpPr>
          <p:cNvPr id="336" name="Google Shape;336;p23"/>
          <p:cNvGrpSpPr/>
          <p:nvPr/>
        </p:nvGrpSpPr>
        <p:grpSpPr>
          <a:xfrm>
            <a:off x="2984625" y="7317825"/>
            <a:ext cx="3765900" cy="502200"/>
            <a:chOff x="4162275" y="4096250"/>
            <a:chExt cx="3765900" cy="502200"/>
          </a:xfrm>
        </p:grpSpPr>
        <p:sp>
          <p:nvSpPr>
            <p:cNvPr id="337" name="Google Shape;337;p23"/>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338" name="Google Shape;338;p23"/>
            <p:cNvCxnSpPr>
              <a:stCxn id="337"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sm" len="sm"/>
              <a:tailEnd type="none" w="sm" len="sm"/>
            </a:ln>
          </p:spPr>
        </p:cxnSp>
      </p:grpSp>
      <p:sp>
        <p:nvSpPr>
          <p:cNvPr id="339" name="Google Shape;339;p23"/>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INSTALLATION OUTLINE</a:t>
            </a:r>
            <a:endParaRPr sz="1400" b="1"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FACILITY OUTLINE</a:t>
            </a:r>
            <a:endParaRPr sz="1400" b="1" i="0" u="none" strike="noStrike" cap="none">
              <a:solidFill>
                <a:srgbClr val="000000"/>
              </a:solidFill>
              <a:latin typeface="Arial"/>
              <a:ea typeface="Arial"/>
              <a:cs typeface="Arial"/>
              <a:sym typeface="Arial"/>
            </a:endParaRPr>
          </a:p>
        </p:txBody>
      </p:sp>
      <p:cxnSp>
        <p:nvCxnSpPr>
          <p:cNvPr id="340" name="Google Shape;340;p23"/>
          <p:cNvCxnSpPr/>
          <p:nvPr/>
        </p:nvCxnSpPr>
        <p:spPr>
          <a:xfrm>
            <a:off x="12038150" y="10346023"/>
            <a:ext cx="360000" cy="3600"/>
          </a:xfrm>
          <a:prstGeom prst="straightConnector1">
            <a:avLst/>
          </a:prstGeom>
          <a:noFill/>
          <a:ln w="28575" cap="flat" cmpd="sng">
            <a:solidFill>
              <a:schemeClr val="accent6"/>
            </a:solidFill>
            <a:prstDash val="solid"/>
            <a:round/>
            <a:headEnd type="none" w="sm" len="sm"/>
            <a:tailEnd type="none" w="sm" len="sm"/>
          </a:ln>
        </p:spPr>
      </p:cxnSp>
      <p:cxnSp>
        <p:nvCxnSpPr>
          <p:cNvPr id="341" name="Google Shape;341;p23"/>
          <p:cNvCxnSpPr/>
          <p:nvPr/>
        </p:nvCxnSpPr>
        <p:spPr>
          <a:xfrm>
            <a:off x="12038150" y="10554896"/>
            <a:ext cx="360000" cy="3600"/>
          </a:xfrm>
          <a:prstGeom prst="straightConnector1">
            <a:avLst/>
          </a:prstGeom>
          <a:noFill/>
          <a:ln w="28575" cap="flat" cmpd="sng">
            <a:solidFill>
              <a:srgbClr val="9E9E9E"/>
            </a:solidFill>
            <a:prstDash val="solid"/>
            <a:round/>
            <a:headEnd type="none" w="sm" len="sm"/>
            <a:tailEnd type="none" w="sm" len="sm"/>
          </a:ln>
        </p:spPr>
      </p:cxnSp>
      <p:sp>
        <p:nvSpPr>
          <p:cNvPr id="342" name="Google Shape;342;p23"/>
          <p:cNvSpPr txBox="1"/>
          <p:nvPr/>
        </p:nvSpPr>
        <p:spPr>
          <a:xfrm>
            <a:off x="2450786" y="385601"/>
            <a:ext cx="664656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COLLOCATED FACILITY GRAPHIC</a:t>
            </a:r>
            <a:r>
              <a:rPr lang="x-none" sz="2000" b="1" i="0" u="none" strike="noStrike" cap="none">
                <a:solidFill>
                  <a:schemeClr val="dk1"/>
                </a:solidFill>
                <a:latin typeface="Arial"/>
                <a:ea typeface="Arial"/>
                <a:cs typeface="Arial"/>
                <a:sym typeface="Arial"/>
              </a:rPr>
              <a:t> [X]</a:t>
            </a:r>
            <a:endParaRPr sz="2000" b="1" i="0" u="none" strike="noStrike" cap="none">
              <a:solidFill>
                <a:srgbClr val="000000"/>
              </a:solidFill>
              <a:latin typeface="Arial"/>
              <a:ea typeface="Arial"/>
              <a:cs typeface="Arial"/>
              <a:sym typeface="Arial"/>
            </a:endParaRPr>
          </a:p>
        </p:txBody>
      </p:sp>
      <p:grpSp>
        <p:nvGrpSpPr>
          <p:cNvPr id="343" name="Google Shape;343;p23"/>
          <p:cNvGrpSpPr/>
          <p:nvPr/>
        </p:nvGrpSpPr>
        <p:grpSpPr>
          <a:xfrm>
            <a:off x="1" y="0"/>
            <a:ext cx="15119349" cy="1980670"/>
            <a:chOff x="1" y="0"/>
            <a:chExt cx="15119349" cy="1980670"/>
          </a:xfrm>
        </p:grpSpPr>
        <p:sp>
          <p:nvSpPr>
            <p:cNvPr id="344" name="Google Shape;344;p23"/>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45" name="Google Shape;345;p23"/>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46" name="Google Shape;346;p23"/>
            <p:cNvGrpSpPr/>
            <p:nvPr/>
          </p:nvGrpSpPr>
          <p:grpSpPr>
            <a:xfrm>
              <a:off x="1" y="0"/>
              <a:ext cx="15119349" cy="1921524"/>
              <a:chOff x="1" y="-1616"/>
              <a:chExt cx="15119349" cy="1921524"/>
            </a:xfrm>
          </p:grpSpPr>
          <p:sp>
            <p:nvSpPr>
              <p:cNvPr id="347" name="Google Shape;347;p23"/>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 name="Google Shape;348;p23"/>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23"/>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23"/>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 name="Google Shape;351;p23"/>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p23"/>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53" name="Google Shape;353;p23"/>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54" name="Google Shape;354;p23"/>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55" name="Google Shape;355;p23"/>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56" name="Google Shape;356;p23"/>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57" name="Google Shape;357;p23"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58" name="Google Shape;358;p23"/>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24"/>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4" name="Google Shape;364;p24"/>
          <p:cNvSpPr txBox="1"/>
          <p:nvPr/>
        </p:nvSpPr>
        <p:spPr>
          <a:xfrm>
            <a:off x="2463282" y="387681"/>
            <a:ext cx="66680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INSTALLATION OUTLINE GRAPHIC [X]</a:t>
            </a:r>
            <a:endParaRPr/>
          </a:p>
        </p:txBody>
      </p:sp>
      <p:grpSp>
        <p:nvGrpSpPr>
          <p:cNvPr id="365" name="Google Shape;365;p24"/>
          <p:cNvGrpSpPr/>
          <p:nvPr/>
        </p:nvGrpSpPr>
        <p:grpSpPr>
          <a:xfrm>
            <a:off x="14284518" y="2184201"/>
            <a:ext cx="559046" cy="692832"/>
            <a:chOff x="15526400" y="3343535"/>
            <a:chExt cx="1172983" cy="1324523"/>
          </a:xfrm>
        </p:grpSpPr>
        <p:sp>
          <p:nvSpPr>
            <p:cNvPr id="366" name="Google Shape;366;p2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24"/>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368" name="Google Shape;368;p24"/>
          <p:cNvGrpSpPr/>
          <p:nvPr/>
        </p:nvGrpSpPr>
        <p:grpSpPr>
          <a:xfrm>
            <a:off x="1" y="0"/>
            <a:ext cx="15119349" cy="1980670"/>
            <a:chOff x="1" y="0"/>
            <a:chExt cx="15119349" cy="1980670"/>
          </a:xfrm>
        </p:grpSpPr>
        <p:sp>
          <p:nvSpPr>
            <p:cNvPr id="369" name="Google Shape;369;p24"/>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70" name="Google Shape;370;p24"/>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71" name="Google Shape;371;p24"/>
            <p:cNvGrpSpPr/>
            <p:nvPr/>
          </p:nvGrpSpPr>
          <p:grpSpPr>
            <a:xfrm>
              <a:off x="1" y="0"/>
              <a:ext cx="15119349" cy="1921524"/>
              <a:chOff x="1" y="-1616"/>
              <a:chExt cx="15119349" cy="1921524"/>
            </a:xfrm>
          </p:grpSpPr>
          <p:sp>
            <p:nvSpPr>
              <p:cNvPr id="372" name="Google Shape;372;p24"/>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 name="Google Shape;373;p24"/>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4" name="Google Shape;374;p24"/>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 name="Google Shape;375;p24"/>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6" name="Google Shape;376;p24"/>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7" name="Google Shape;377;p24"/>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78" name="Google Shape;378;p24"/>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79" name="Google Shape;379;p24"/>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80" name="Google Shape;380;p24"/>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81" name="Google Shape;381;p24"/>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82" name="Google Shape;382;p24"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83" name="Google Shape;383;p24"/>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87"/>
        <p:cNvGrpSpPr/>
        <p:nvPr/>
      </p:nvGrpSpPr>
      <p:grpSpPr>
        <a:xfrm>
          <a:off x="0" y="0"/>
          <a:ext cx="0" cy="0"/>
          <a:chOff x="0" y="0"/>
          <a:chExt cx="0" cy="0"/>
        </a:xfrm>
      </p:grpSpPr>
      <p:grpSp>
        <p:nvGrpSpPr>
          <p:cNvPr id="388" name="Google Shape;388;p25"/>
          <p:cNvGrpSpPr/>
          <p:nvPr/>
        </p:nvGrpSpPr>
        <p:grpSpPr>
          <a:xfrm>
            <a:off x="2731650" y="3637400"/>
            <a:ext cx="3315750" cy="2171100"/>
            <a:chOff x="3452100" y="4683025"/>
            <a:chExt cx="3315750" cy="2171100"/>
          </a:xfrm>
        </p:grpSpPr>
        <p:sp>
          <p:nvSpPr>
            <p:cNvPr id="389" name="Google Shape;389;p25"/>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XXXXCDXXXX/CDX01</a:t>
              </a:r>
              <a:endParaRPr sz="1400" b="1" i="0" u="none" strike="noStrike" cap="none">
                <a:solidFill>
                  <a:schemeClr val="dk1"/>
                </a:solidFill>
                <a:latin typeface="Arial"/>
                <a:ea typeface="Arial"/>
                <a:cs typeface="Arial"/>
                <a:sym typeface="Arial"/>
              </a:endParaRPr>
            </a:p>
          </p:txBody>
        </p:sp>
        <p:cxnSp>
          <p:nvCxnSpPr>
            <p:cNvPr id="390" name="Google Shape;390;p25"/>
            <p:cNvCxnSpPr>
              <a:stCxn id="389" idx="2"/>
            </p:cNvCxnSpPr>
            <p:nvPr/>
          </p:nvCxnSpPr>
          <p:spPr>
            <a:xfrm>
              <a:off x="4515450" y="5185225"/>
              <a:ext cx="2252400" cy="1668900"/>
            </a:xfrm>
            <a:prstGeom prst="straightConnector1">
              <a:avLst/>
            </a:prstGeom>
            <a:noFill/>
            <a:ln w="19050" cap="flat" cmpd="sng">
              <a:solidFill>
                <a:srgbClr val="000000"/>
              </a:solidFill>
              <a:prstDash val="solid"/>
              <a:round/>
              <a:headEnd type="none" w="sm" len="sm"/>
              <a:tailEnd type="none" w="sm" len="sm"/>
            </a:ln>
          </p:spPr>
        </p:cxnSp>
      </p:grpSp>
      <p:sp>
        <p:nvSpPr>
          <p:cNvPr id="391" name="Google Shape;391;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2" name="Google Shape;392;p25"/>
          <p:cNvSpPr txBox="1"/>
          <p:nvPr/>
        </p:nvSpPr>
        <p:spPr>
          <a:xfrm>
            <a:off x="2429057" y="377451"/>
            <a:ext cx="75595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COLLOCATED FACILITY GRAPHIC [X]</a:t>
            </a:r>
            <a:endParaRPr/>
          </a:p>
        </p:txBody>
      </p:sp>
      <p:grpSp>
        <p:nvGrpSpPr>
          <p:cNvPr id="393" name="Google Shape;393;p25"/>
          <p:cNvGrpSpPr/>
          <p:nvPr/>
        </p:nvGrpSpPr>
        <p:grpSpPr>
          <a:xfrm>
            <a:off x="14195180" y="2629410"/>
            <a:ext cx="559046" cy="692832"/>
            <a:chOff x="15526400" y="3343535"/>
            <a:chExt cx="1172983" cy="1324523"/>
          </a:xfrm>
        </p:grpSpPr>
        <p:sp>
          <p:nvSpPr>
            <p:cNvPr id="394" name="Google Shape;394;p25"/>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5" name="Google Shape;395;p25"/>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396" name="Google Shape;396;p25"/>
          <p:cNvGrpSpPr/>
          <p:nvPr/>
        </p:nvGrpSpPr>
        <p:grpSpPr>
          <a:xfrm>
            <a:off x="1" y="0"/>
            <a:ext cx="15119349" cy="1980670"/>
            <a:chOff x="1" y="0"/>
            <a:chExt cx="15119349" cy="1980670"/>
          </a:xfrm>
        </p:grpSpPr>
        <p:sp>
          <p:nvSpPr>
            <p:cNvPr id="397" name="Google Shape;397;p25"/>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98" name="Google Shape;398;p25"/>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99" name="Google Shape;399;p25"/>
            <p:cNvGrpSpPr/>
            <p:nvPr/>
          </p:nvGrpSpPr>
          <p:grpSpPr>
            <a:xfrm>
              <a:off x="1" y="0"/>
              <a:ext cx="15119349" cy="1921524"/>
              <a:chOff x="1" y="-1616"/>
              <a:chExt cx="15119349" cy="1921524"/>
            </a:xfrm>
          </p:grpSpPr>
          <p:sp>
            <p:nvSpPr>
              <p:cNvPr id="400" name="Google Shape;400;p25"/>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1" name="Google Shape;401;p25"/>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06" name="Google Shape;406;p25"/>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07" name="Google Shape;407;p25"/>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08" name="Google Shape;408;p25"/>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09" name="Google Shape;409;p25"/>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10" name="Google Shape;410;p25"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11" name="Google Shape;411;p25"/>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15"/>
        <p:cNvGrpSpPr/>
        <p:nvPr/>
      </p:nvGrpSpPr>
      <p:grpSpPr>
        <a:xfrm>
          <a:off x="0" y="0"/>
          <a:ext cx="0" cy="0"/>
          <a:chOff x="0" y="0"/>
          <a:chExt cx="0" cy="0"/>
        </a:xfrm>
      </p:grpSpPr>
      <p:grpSp>
        <p:nvGrpSpPr>
          <p:cNvPr id="416" name="Google Shape;416;p26"/>
          <p:cNvGrpSpPr/>
          <p:nvPr/>
        </p:nvGrpSpPr>
        <p:grpSpPr>
          <a:xfrm>
            <a:off x="5433300" y="3550225"/>
            <a:ext cx="3186600" cy="2358900"/>
            <a:chOff x="3452100" y="4159825"/>
            <a:chExt cx="3186600" cy="2358900"/>
          </a:xfrm>
        </p:grpSpPr>
        <p:sp>
          <p:nvSpPr>
            <p:cNvPr id="417" name="Google Shape;417;p26"/>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18" name="Google Shape;418;p26"/>
            <p:cNvCxnSpPr>
              <a:stCxn id="417"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grpSp>
        <p:nvGrpSpPr>
          <p:cNvPr id="419" name="Google Shape;419;p26"/>
          <p:cNvGrpSpPr/>
          <p:nvPr/>
        </p:nvGrpSpPr>
        <p:grpSpPr>
          <a:xfrm>
            <a:off x="1959275" y="7481450"/>
            <a:ext cx="4573200" cy="1025400"/>
            <a:chOff x="1959275" y="7481450"/>
            <a:chExt cx="4573200" cy="1025400"/>
          </a:xfrm>
        </p:grpSpPr>
        <p:sp>
          <p:nvSpPr>
            <p:cNvPr id="420" name="Google Shape;420;p26"/>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21" name="Google Shape;421;p26"/>
            <p:cNvCxnSpPr>
              <a:stCxn id="42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sm" len="sm"/>
              <a:tailEnd type="none" w="sm" len="sm"/>
            </a:ln>
          </p:spPr>
        </p:cxnSp>
      </p:grpSp>
      <p:sp>
        <p:nvSpPr>
          <p:cNvPr id="422" name="Google Shape;422;p2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23" name="Google Shape;423;p26"/>
          <p:cNvGrpSpPr/>
          <p:nvPr/>
        </p:nvGrpSpPr>
        <p:grpSpPr>
          <a:xfrm>
            <a:off x="1" y="0"/>
            <a:ext cx="15119349" cy="1980670"/>
            <a:chOff x="1" y="0"/>
            <a:chExt cx="15119349" cy="1980670"/>
          </a:xfrm>
        </p:grpSpPr>
        <p:sp>
          <p:nvSpPr>
            <p:cNvPr id="424" name="Google Shape;424;p26"/>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25" name="Google Shape;425;p26"/>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26" name="Google Shape;426;p26"/>
            <p:cNvGrpSpPr/>
            <p:nvPr/>
          </p:nvGrpSpPr>
          <p:grpSpPr>
            <a:xfrm>
              <a:off x="1" y="0"/>
              <a:ext cx="15119349" cy="1921524"/>
              <a:chOff x="1" y="-1616"/>
              <a:chExt cx="15119349" cy="1921524"/>
            </a:xfrm>
          </p:grpSpPr>
          <p:sp>
            <p:nvSpPr>
              <p:cNvPr id="427" name="Google Shape;427;p26"/>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8" name="Google Shape;428;p26"/>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9" name="Google Shape;429;p26"/>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0" name="Google Shape;430;p26"/>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1" name="Google Shape;431;p26"/>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2" name="Google Shape;432;p26"/>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33" name="Google Shape;433;p26"/>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34" name="Google Shape;434;p26"/>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35" name="Google Shape;435;p26"/>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36" name="Google Shape;436;p26"/>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37" name="Google Shape;437;p26"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38" name="Google Shape;438;p26"/>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39" name="Google Shape;439;p26"/>
          <p:cNvSpPr txBox="1"/>
          <p:nvPr/>
        </p:nvSpPr>
        <p:spPr>
          <a:xfrm>
            <a:off x="2463282" y="356146"/>
            <a:ext cx="53254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GRAPHIC [X]</a:t>
            </a:r>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grpSp>
        <p:nvGrpSpPr>
          <p:cNvPr id="444" name="Google Shape;444;p27"/>
          <p:cNvGrpSpPr/>
          <p:nvPr/>
        </p:nvGrpSpPr>
        <p:grpSpPr>
          <a:xfrm>
            <a:off x="4979550" y="4412225"/>
            <a:ext cx="3925350" cy="1236300"/>
            <a:chOff x="4979550" y="4412225"/>
            <a:chExt cx="3925350" cy="1236300"/>
          </a:xfrm>
        </p:grpSpPr>
        <p:cxnSp>
          <p:nvCxnSpPr>
            <p:cNvPr id="445" name="Google Shape;445;p27"/>
            <p:cNvCxnSpPr>
              <a:stCxn id="446" idx="3"/>
              <a:endCxn id="447"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446" name="Google Shape;446;p27"/>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SPLIT 1 OF 2</a:t>
              </a:r>
              <a:endParaRPr sz="1400" b="1" i="0" u="none" strike="noStrike" cap="none">
                <a:solidFill>
                  <a:schemeClr val="dk1"/>
                </a:solidFill>
                <a:latin typeface="Arial"/>
                <a:ea typeface="Arial"/>
                <a:cs typeface="Arial"/>
                <a:sym typeface="Arial"/>
              </a:endParaRPr>
            </a:p>
          </p:txBody>
        </p:sp>
        <p:sp>
          <p:nvSpPr>
            <p:cNvPr id="447" name="Google Shape;447;p27"/>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 name="Google Shape;448;p27"/>
          <p:cNvGrpSpPr/>
          <p:nvPr/>
        </p:nvGrpSpPr>
        <p:grpSpPr>
          <a:xfrm>
            <a:off x="3071075" y="6504250"/>
            <a:ext cx="3925350" cy="1236300"/>
            <a:chOff x="4979550" y="4412225"/>
            <a:chExt cx="3925350" cy="1236300"/>
          </a:xfrm>
        </p:grpSpPr>
        <p:cxnSp>
          <p:nvCxnSpPr>
            <p:cNvPr id="449" name="Google Shape;449;p27"/>
            <p:cNvCxnSpPr>
              <a:stCxn id="450" idx="3"/>
              <a:endCxn id="451"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450" name="Google Shape;450;p27"/>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SPLIT 2 OF 2</a:t>
              </a:r>
              <a:endParaRPr sz="1400" b="1" i="0" u="none" strike="noStrike" cap="none">
                <a:solidFill>
                  <a:schemeClr val="dk1"/>
                </a:solidFill>
                <a:latin typeface="Arial"/>
                <a:ea typeface="Arial"/>
                <a:cs typeface="Arial"/>
                <a:sym typeface="Arial"/>
              </a:endParaRPr>
            </a:p>
          </p:txBody>
        </p:sp>
        <p:sp>
          <p:nvSpPr>
            <p:cNvPr id="451" name="Google Shape;451;p27"/>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2" name="Google Shape;452;p2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3" name="Google Shape;453;p27"/>
          <p:cNvSpPr txBox="1"/>
          <p:nvPr/>
        </p:nvSpPr>
        <p:spPr>
          <a:xfrm>
            <a:off x="2443046" y="321938"/>
            <a:ext cx="667368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SPLIT REFERENCE</a:t>
            </a:r>
            <a:endParaRPr/>
          </a:p>
        </p:txBody>
      </p:sp>
      <p:grpSp>
        <p:nvGrpSpPr>
          <p:cNvPr id="454" name="Google Shape;454;p27"/>
          <p:cNvGrpSpPr/>
          <p:nvPr/>
        </p:nvGrpSpPr>
        <p:grpSpPr>
          <a:xfrm>
            <a:off x="1" y="0"/>
            <a:ext cx="15119349" cy="1980670"/>
            <a:chOff x="1" y="0"/>
            <a:chExt cx="15119349" cy="1980670"/>
          </a:xfrm>
        </p:grpSpPr>
        <p:sp>
          <p:nvSpPr>
            <p:cNvPr id="455" name="Google Shape;455;p27"/>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56" name="Google Shape;456;p27"/>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57" name="Google Shape;457;p27"/>
            <p:cNvGrpSpPr/>
            <p:nvPr/>
          </p:nvGrpSpPr>
          <p:grpSpPr>
            <a:xfrm>
              <a:off x="1" y="0"/>
              <a:ext cx="15119349" cy="1921524"/>
              <a:chOff x="1" y="-1616"/>
              <a:chExt cx="15119349" cy="1921524"/>
            </a:xfrm>
          </p:grpSpPr>
          <p:sp>
            <p:nvSpPr>
              <p:cNvPr id="458" name="Google Shape;458;p27"/>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9" name="Google Shape;459;p27"/>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0" name="Google Shape;460;p27"/>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1" name="Google Shape;461;p27"/>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2" name="Google Shape;462;p27"/>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3" name="Google Shape;463;p27"/>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4" name="Google Shape;464;p27"/>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65" name="Google Shape;465;p27"/>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66" name="Google Shape;466;p27"/>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67" name="Google Shape;467;p27"/>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68" name="Google Shape;468;p27"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69" name="Google Shape;469;p27"/>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grpSp>
        <p:nvGrpSpPr>
          <p:cNvPr id="474" name="Google Shape;474;p28"/>
          <p:cNvGrpSpPr/>
          <p:nvPr/>
        </p:nvGrpSpPr>
        <p:grpSpPr>
          <a:xfrm>
            <a:off x="3753425" y="3342425"/>
            <a:ext cx="3186600" cy="2358900"/>
            <a:chOff x="3452100" y="4159825"/>
            <a:chExt cx="3186600" cy="2358900"/>
          </a:xfrm>
        </p:grpSpPr>
        <p:sp>
          <p:nvSpPr>
            <p:cNvPr id="475" name="Google Shape;475;p28"/>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76" name="Google Shape;476;p28"/>
            <p:cNvCxnSpPr>
              <a:stCxn id="475"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sp>
        <p:nvSpPr>
          <p:cNvPr id="477" name="Google Shape;477;p28"/>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28"/>
          <p:cNvSpPr txBox="1"/>
          <p:nvPr/>
        </p:nvSpPr>
        <p:spPr>
          <a:xfrm>
            <a:off x="2429057" y="387484"/>
            <a:ext cx="670489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GRAPHIC SPLIT [X] OF [X]</a:t>
            </a:r>
            <a:endParaRPr/>
          </a:p>
        </p:txBody>
      </p:sp>
      <p:grpSp>
        <p:nvGrpSpPr>
          <p:cNvPr id="479" name="Google Shape;479;p28"/>
          <p:cNvGrpSpPr/>
          <p:nvPr/>
        </p:nvGrpSpPr>
        <p:grpSpPr>
          <a:xfrm>
            <a:off x="1" y="0"/>
            <a:ext cx="15119349" cy="1980670"/>
            <a:chOff x="1" y="0"/>
            <a:chExt cx="15119349" cy="1980670"/>
          </a:xfrm>
        </p:grpSpPr>
        <p:sp>
          <p:nvSpPr>
            <p:cNvPr id="480" name="Google Shape;480;p28"/>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81" name="Google Shape;481;p28"/>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82" name="Google Shape;482;p28"/>
            <p:cNvGrpSpPr/>
            <p:nvPr/>
          </p:nvGrpSpPr>
          <p:grpSpPr>
            <a:xfrm>
              <a:off x="1" y="0"/>
              <a:ext cx="15119349" cy="1921524"/>
              <a:chOff x="1" y="-1616"/>
              <a:chExt cx="15119349" cy="1921524"/>
            </a:xfrm>
          </p:grpSpPr>
          <p:sp>
            <p:nvSpPr>
              <p:cNvPr id="483" name="Google Shape;483;p28"/>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28"/>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5" name="Google Shape;485;p28"/>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6" name="Google Shape;486;p28"/>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7" name="Google Shape;487;p28"/>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8" name="Google Shape;488;p28"/>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89" name="Google Shape;489;p28"/>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90" name="Google Shape;490;p28"/>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91" name="Google Shape;491;p28"/>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92" name="Google Shape;492;p28"/>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93" name="Google Shape;493;p28"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94" name="Google Shape;494;p28"/>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ACRONYMS</a:t>
            </a:r>
            <a:endParaRPr sz="4200" b="1" i="0" u="sng" strike="noStrike" cap="none">
              <a:solidFill>
                <a:schemeClr val="dk1"/>
              </a:solidFill>
              <a:latin typeface="Arial"/>
              <a:ea typeface="Arial"/>
              <a:cs typeface="Arial"/>
              <a:sym typeface="Arial"/>
            </a:endParaRPr>
          </a:p>
        </p:txBody>
      </p:sp>
      <p:graphicFrame>
        <p:nvGraphicFramePr>
          <p:cNvPr id="500" name="Google Shape;500;p29"/>
          <p:cNvGraphicFramePr/>
          <p:nvPr/>
        </p:nvGraphicFramePr>
        <p:xfrm>
          <a:off x="952500" y="2088750"/>
          <a:ext cx="3000000" cy="3000000"/>
        </p:xfrm>
        <a:graphic>
          <a:graphicData uri="http://schemas.openxmlformats.org/drawingml/2006/table">
            <a:tbl>
              <a:tblPr>
                <a:noFill/>
                <a:tableStyleId>{2E0C3376-02AF-41ED-AF63-F1C2ACF5DDB5}</a:tableStyleId>
              </a:tblPr>
              <a:tblGrid>
                <a:gridCol w="2170925"/>
                <a:gridCol w="3284625"/>
                <a:gridCol w="7759450"/>
              </a:tblGrid>
              <a:tr h="520700">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ACRONYM</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MEANING</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BE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Basic Encyclopedia Number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Alpha/numeric code unique to an installation for incorporation within various national and tactical systems.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CATCODE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Category 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The data Element that classifies the function and purpose of an installation or a facility.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MIDB</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Modernized Integrated Database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 database comprised of information on facilities of military significance, military forces, and related equipment. </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ICOD</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Intelligence Cut Off Date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The date of the latest intelligence data inputted to a feature.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DOI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Date of Image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Date on which a geospatial or intelligence-related image was captured.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Critical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An element of an entity or object that enables it to perform its primary function.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PV CHAR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Physical Vulnerability Characteristic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Standardized alphanumeric code describing the physical and structural properties of a target.</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JDPI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Joint Desired Point of Impact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 unique, alphanumeric coded aimpoint identified by a three dimensional mensurated point. It represents a weapon or capability desired point of impact or penetration.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Circular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90 percent confidence level in the horizontal plane.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LE90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Linear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200" u="none" strike="noStrike" cap="none">
                          <a:solidFill>
                            <a:schemeClr val="dk1"/>
                          </a:solidFill>
                        </a:rPr>
                        <a:t>90 percent confidence level in the vertical dimension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MSL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Mean Sea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Elevation above Earth reference geoid.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AGL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Above Ground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Elevation above ground surface.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NCC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Nearest Collateral Concern</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Closest non-targeted structure, area, or entity near a planned point of impact that may be at risk of unintended damage during a military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Collateral effects radius</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Radius within which collateral damage might happen based on the weapon's characteristics, the target environment, and other operational factors.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Collateral damage estimate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Systematic process used in military targeting to evaluate the potential for unintended damage or harm to non-combatant entities, structures, or personnel as a result of a planned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No Strike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Specific entities, locations, or objects that are protected from intentional targeting under the Law of Armed Conflict (LOAC) or by operational policy.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501" name="Google Shape;501;p29">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6" name="Google Shape;506;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TARGET CATEGORIES</a:t>
            </a:r>
            <a:endParaRPr sz="4200" b="1" i="0" u="sng" strike="noStrike" cap="none">
              <a:solidFill>
                <a:schemeClr val="dk1"/>
              </a:solidFill>
              <a:latin typeface="Arial"/>
              <a:ea typeface="Arial"/>
              <a:cs typeface="Arial"/>
              <a:sym typeface="Arial"/>
            </a:endParaRPr>
          </a:p>
        </p:txBody>
      </p:sp>
      <p:pic>
        <p:nvPicPr>
          <p:cNvPr id="507" name="Google Shape;507;p30">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508" name="Google Shape;508;p30"/>
          <p:cNvGraphicFramePr/>
          <p:nvPr/>
        </p:nvGraphicFramePr>
        <p:xfrm>
          <a:off x="5158846" y="3058866"/>
          <a:ext cx="3000000" cy="3000000"/>
        </p:xfrm>
        <a:graphic>
          <a:graphicData uri="http://schemas.openxmlformats.org/drawingml/2006/table">
            <a:tbl>
              <a:tblPr>
                <a:noFill/>
                <a:tableStyleId>{3299ED00-3C8E-4EFB-8CBD-EE03B91F0A90}</a:tableStyleId>
              </a:tblPr>
              <a:tblGrid>
                <a:gridCol w="888400"/>
                <a:gridCol w="3912200"/>
              </a:tblGrid>
              <a:tr h="180975">
                <a:tc gridSpan="2">
                  <a:txBody>
                    <a:bodyPr/>
                    <a:lstStyle/>
                    <a:p>
                      <a:pPr marL="0" marR="0" lvl="0" indent="0" algn="ctr"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TARGET 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hMerge="1">
                  <a:txBody>
                    <a:bodyPr/>
                    <a:lstStyle/>
                    <a:p>
                      <a:endParaRPr lang="nb-NO"/>
                    </a:p>
                  </a:txBody>
                  <a:tcPr/>
                </a:tc>
              </a:tr>
              <a:tr h="190500">
                <a:tc>
                  <a:txBody>
                    <a:bodyPr/>
                    <a:lstStyle/>
                    <a:p>
                      <a:pPr marL="0" marR="0" lvl="0" indent="0" algn="l"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TYPE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r>
              <a:tr h="20002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Weapons of Mass destruction (Nuclear, Biological, Chemical)</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Command, Control and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Airforces and airfields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Air Defence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5</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Ground forces and facilities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6</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Naval forces and ports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7</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Petroleum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8</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Electric power</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9</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Military production, supply and storage (Military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10</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Transportation / lines of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Political leadership</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Media</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Industry (Civilian)</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Infrastructure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12"/>
        <p:cNvGrpSpPr/>
        <p:nvPr/>
      </p:nvGrpSpPr>
      <p:grpSpPr>
        <a:xfrm>
          <a:off x="0" y="0"/>
          <a:ext cx="0" cy="0"/>
          <a:chOff x="0" y="0"/>
          <a:chExt cx="0" cy="0"/>
        </a:xfrm>
      </p:grpSpPr>
      <p:sp>
        <p:nvSpPr>
          <p:cNvPr id="513" name="Google Shape;513;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DESIRED EFFECTS</a:t>
            </a:r>
            <a:endParaRPr sz="4200" b="1" i="0" u="sng" strike="noStrike" cap="none">
              <a:solidFill>
                <a:schemeClr val="dk1"/>
              </a:solidFill>
              <a:latin typeface="Arial"/>
              <a:ea typeface="Arial"/>
              <a:cs typeface="Arial"/>
              <a:sym typeface="Arial"/>
            </a:endParaRPr>
          </a:p>
        </p:txBody>
      </p:sp>
      <p:graphicFrame>
        <p:nvGraphicFramePr>
          <p:cNvPr id="514" name="Google Shape;514;p31"/>
          <p:cNvGraphicFramePr/>
          <p:nvPr/>
        </p:nvGraphicFramePr>
        <p:xfrm>
          <a:off x="952500" y="2088750"/>
          <a:ext cx="3000000" cy="3000000"/>
        </p:xfrm>
        <a:graphic>
          <a:graphicData uri="http://schemas.openxmlformats.org/drawingml/2006/table">
            <a:tbl>
              <a:tblPr>
                <a:noFill/>
                <a:tableStyleId>{2E0C3376-02AF-41ED-AF63-F1C2ACF5DDB5}</a:tableStyleId>
              </a:tblPr>
              <a:tblGrid>
                <a:gridCol w="2727775"/>
                <a:gridCol w="781375"/>
                <a:gridCol w="9705850"/>
              </a:tblGrid>
              <a:tr h="520700">
                <a:tc gridSpan="3">
                  <a:txBody>
                    <a:bodyPr/>
                    <a:lstStyle/>
                    <a:p>
                      <a:pPr marL="0" marR="0" lvl="0" indent="0" algn="l" rtl="0">
                        <a:lnSpc>
                          <a:spcPct val="100000"/>
                        </a:lnSpc>
                        <a:spcBef>
                          <a:spcPts val="0"/>
                        </a:spcBef>
                        <a:spcAft>
                          <a:spcPts val="0"/>
                        </a:spcAft>
                        <a:buClr>
                          <a:srgbClr val="000000"/>
                        </a:buClr>
                        <a:buSzPts val="1600"/>
                        <a:buFont typeface="Arial"/>
                        <a:buNone/>
                      </a:pPr>
                      <a:r>
                        <a:rPr lang="x-none" sz="1600" u="sng" strike="noStrike" cap="none">
                          <a:solidFill>
                            <a:schemeClr val="dk1"/>
                          </a:solidFill>
                        </a:rPr>
                        <a:t>Definition:</a:t>
                      </a:r>
                      <a:r>
                        <a:rPr lang="x-none" sz="1600" u="none" strike="noStrike" cap="none">
                          <a:solidFill>
                            <a:schemeClr val="dk1"/>
                          </a:solidFill>
                        </a:rPr>
                        <a:t> destructive effects available upon detonation of a weapon.</a:t>
                      </a:r>
                      <a:endParaRPr sz="1600" u="none" strike="noStrike" cap="none">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r>
              <a:tr h="520700">
                <a:tc gridSpan="2">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KILL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BLAST</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FRAGMENTATION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dispersal of shrapnel or debris from an exploding munition. Fragments are propelled outward at high velocity, targeting personnel, equipment, and light structures in the area of effect.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PENETRATION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INCENDIARY</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CRATERING</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formation of a crater in the ground caused by the impact or detonation of a munition. Cratering disrupts mobility and operations, damaging roads, runways, or creating obstacles in the battlefield.</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PERFORATION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EARTH SHOCK</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NUCLEAR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THERMAL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intense heat and light energy emitted by an explosion, especially in nuclear detonations. Thermal radiation causes burns, ignites materials, and can create secondary fires in the target area.</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bl>
          </a:graphicData>
        </a:graphic>
      </p:graphicFrame>
      <p:pic>
        <p:nvPicPr>
          <p:cNvPr id="515" name="Google Shape;515;p31">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699968" y="1980675"/>
            <a:ext cx="11719415" cy="8711125"/>
          </a:xfrm>
          <a:prstGeom prst="rect">
            <a:avLst/>
          </a:prstGeom>
          <a:noFill/>
          <a:ln>
            <a:noFill/>
          </a:ln>
        </p:spPr>
      </p:pic>
      <p:grpSp>
        <p:nvGrpSpPr>
          <p:cNvPr id="63" name="Google Shape;63;p14"/>
          <p:cNvGrpSpPr/>
          <p:nvPr/>
        </p:nvGrpSpPr>
        <p:grpSpPr>
          <a:xfrm>
            <a:off x="1" y="0"/>
            <a:ext cx="15119349" cy="1980670"/>
            <a:chOff x="1" y="0"/>
            <a:chExt cx="15119349" cy="1980670"/>
          </a:xfrm>
        </p:grpSpPr>
        <p:sp>
          <p:nvSpPr>
            <p:cNvPr id="64" name="Google Shape;64;p14"/>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65" name="Google Shape;65;p14"/>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66" name="Google Shape;66;p14"/>
            <p:cNvGrpSpPr/>
            <p:nvPr/>
          </p:nvGrpSpPr>
          <p:grpSpPr>
            <a:xfrm>
              <a:off x="1" y="0"/>
              <a:ext cx="15119349" cy="1921524"/>
              <a:chOff x="1" y="-1616"/>
              <a:chExt cx="15119349" cy="1921524"/>
            </a:xfrm>
          </p:grpSpPr>
          <p:sp>
            <p:nvSpPr>
              <p:cNvPr id="67" name="Google Shape;67;p14"/>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 name="Google Shape;68;p14"/>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 name="Google Shape;69;p14"/>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 name="Google Shape;70;p14"/>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 name="Google Shape;71;p14"/>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 name="Google Shape;72;p14"/>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3" name="Google Shape;73;p14"/>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Olengorsk Ammunition Factory</a:t>
              </a:r>
              <a:r>
                <a:rPr lang="x-none" sz="2000" b="1" i="0" u="none" strike="noStrike" cap="none">
                  <a:solidFill>
                    <a:srgbClr val="000000"/>
                  </a:solidFill>
                  <a:latin typeface="Arial"/>
                  <a:ea typeface="Arial"/>
                  <a:cs typeface="Arial"/>
                  <a:sym typeface="Arial"/>
                </a:rPr>
                <a:t>, SRN</a:t>
              </a:r>
              <a:endParaRPr/>
            </a:p>
          </p:txBody>
        </p:sp>
        <p:sp>
          <p:nvSpPr>
            <p:cNvPr id="74" name="Google Shape;74;p14"/>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020</a:t>
              </a:r>
              <a:r>
                <a:rPr lang="x-none" sz="1500" b="1" i="0" u="none" strike="noStrike" cap="none">
                  <a:solidFill>
                    <a:srgbClr val="000000"/>
                  </a:solidFill>
                  <a:latin typeface="Arial"/>
                  <a:ea typeface="Arial"/>
                  <a:cs typeface="Arial"/>
                  <a:sym typeface="Arial"/>
                </a:rPr>
                <a:t>  CATCODE: </a:t>
              </a:r>
              <a:r>
                <a:rPr lang="x-none" sz="1500" b="1"/>
                <a:t>9</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09.491 E 033 11.980</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10</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02</a:t>
              </a:r>
              <a:endParaRPr/>
            </a:p>
          </p:txBody>
        </p:sp>
        <p:sp>
          <p:nvSpPr>
            <p:cNvPr id="75" name="Google Shape;75;p14"/>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76" name="Google Shape;76;p14"/>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t>2061</a:t>
              </a:r>
              <a:r>
                <a:rPr lang="x-none" sz="1400" b="1" i="0" u="none" strike="noStrike" cap="none">
                  <a:solidFill>
                    <a:srgbClr val="000000"/>
                  </a:solidFill>
                  <a:latin typeface="Arial"/>
                  <a:ea typeface="Arial"/>
                  <a:cs typeface="Arial"/>
                  <a:sym typeface="Arial"/>
                </a:rPr>
                <a:t>-</a:t>
              </a:r>
              <a:r>
                <a:rPr lang="x-none" b="1"/>
                <a:t>JUL</a:t>
              </a:r>
              <a:r>
                <a:rPr lang="x-none" sz="1400" b="1" i="0" u="none" strike="noStrike" cap="none">
                  <a:solidFill>
                    <a:srgbClr val="000000"/>
                  </a:solidFill>
                  <a:latin typeface="Arial"/>
                  <a:ea typeface="Arial"/>
                  <a:cs typeface="Arial"/>
                  <a:sym typeface="Arial"/>
                </a:rPr>
                <a:t>-</a:t>
              </a:r>
              <a:r>
                <a:rPr lang="x-none" b="1"/>
                <a:t>10</a:t>
              </a:r>
              <a:endParaRPr/>
            </a:p>
          </p:txBody>
        </p:sp>
        <p:pic>
          <p:nvPicPr>
            <p:cNvPr id="77" name="Google Shape;77;p14"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78" name="Google Shape;78;p14"/>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9" name="Google Shape;79;p14"/>
          <p:cNvSpPr txBox="1"/>
          <p:nvPr/>
        </p:nvSpPr>
        <p:spPr>
          <a:xfrm>
            <a:off x="2435296" y="356146"/>
            <a:ext cx="50953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JOINT OPERATIONS GRAPHIC</a:t>
            </a:r>
            <a:r>
              <a:rPr lang="x-none" sz="2000" b="1" i="0" u="none" strike="noStrike" cap="none">
                <a:solidFill>
                  <a:schemeClr val="dk1"/>
                </a:solidFill>
                <a:latin typeface="Arial"/>
                <a:ea typeface="Arial"/>
                <a:cs typeface="Arial"/>
                <a:sym typeface="Arial"/>
              </a:rPr>
              <a:t> </a:t>
            </a:r>
            <a:r>
              <a:rPr lang="x-none" sz="2000" b="1">
                <a:solidFill>
                  <a:schemeClr val="dk1"/>
                </a:solidFill>
              </a:rPr>
              <a:t>1/1</a:t>
            </a:r>
            <a:endParaRPr sz="2000" b="1" i="0" u="none" strike="noStrike" cap="none">
              <a:solidFill>
                <a:srgbClr val="000000"/>
              </a:solidFill>
              <a:latin typeface="Arial"/>
              <a:ea typeface="Arial"/>
              <a:cs typeface="Arial"/>
              <a:sym typeface="Arial"/>
            </a:endParaRPr>
          </a:p>
        </p:txBody>
      </p:sp>
      <p:grpSp>
        <p:nvGrpSpPr>
          <p:cNvPr id="80" name="Google Shape;80;p14"/>
          <p:cNvGrpSpPr/>
          <p:nvPr/>
        </p:nvGrpSpPr>
        <p:grpSpPr>
          <a:xfrm>
            <a:off x="14195180" y="2629410"/>
            <a:ext cx="559046" cy="692832"/>
            <a:chOff x="15526400" y="3343535"/>
            <a:chExt cx="1172983" cy="1324523"/>
          </a:xfrm>
        </p:grpSpPr>
        <p:sp>
          <p:nvSpPr>
            <p:cNvPr id="81" name="Google Shape;81;p1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 name="Google Shape;82;p14"/>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83" name="Google Shape;83;p14"/>
          <p:cNvSpPr txBox="1"/>
          <p:nvPr/>
        </p:nvSpPr>
        <p:spPr>
          <a:xfrm>
            <a:off x="7051325" y="5536875"/>
            <a:ext cx="2934000" cy="502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x-none" b="1"/>
              <a:t>Olengorsk Ammunition Factory</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x-none" b="1">
                <a:solidFill>
                  <a:srgbClr val="000000"/>
                </a:solidFill>
              </a:rPr>
              <a:t>SRNTGT0</a:t>
            </a:r>
            <a:r>
              <a:rPr lang="x-none" b="1"/>
              <a:t>20</a:t>
            </a:r>
            <a:endParaRPr sz="1400" b="1" i="0" u="none" strike="noStrike" cap="none">
              <a:solidFill>
                <a:srgbClr val="000000"/>
              </a:solidFill>
              <a:latin typeface="Arial"/>
              <a:ea typeface="Arial"/>
              <a:cs typeface="Arial"/>
              <a:sym typeface="Arial"/>
            </a:endParaRPr>
          </a:p>
        </p:txBody>
      </p:sp>
      <p:cxnSp>
        <p:nvCxnSpPr>
          <p:cNvPr id="84" name="Google Shape;84;p14"/>
          <p:cNvCxnSpPr>
            <a:stCxn id="83" idx="0"/>
          </p:cNvCxnSpPr>
          <p:nvPr/>
        </p:nvCxnSpPr>
        <p:spPr>
          <a:xfrm rot="10800000">
            <a:off x="6046325" y="4128075"/>
            <a:ext cx="2472000" cy="1408800"/>
          </a:xfrm>
          <a:prstGeom prst="straightConnector1">
            <a:avLst/>
          </a:prstGeom>
          <a:noFill/>
          <a:ln w="19050" cap="flat" cmpd="sng">
            <a:solidFill>
              <a:srgbClr val="000000"/>
            </a:solidFill>
            <a:prstDash val="solid"/>
            <a:round/>
            <a:headEnd type="none" w="sm" len="sm"/>
            <a:tailEnd type="none" w="sm" len="sm"/>
          </a:ln>
        </p:spPr>
      </p:cxnSp>
      <p:sp>
        <p:nvSpPr>
          <p:cNvPr id="85" name="Google Shape;85;p14"/>
          <p:cNvSpPr/>
          <p:nvPr/>
        </p:nvSpPr>
        <p:spPr>
          <a:xfrm>
            <a:off x="5610868" y="3683299"/>
            <a:ext cx="720000" cy="720000"/>
          </a:xfrm>
          <a:prstGeom prst="plus">
            <a:avLst>
              <a:gd name="adj" fmla="val 40260"/>
            </a:avLst>
          </a:prstGeom>
          <a:noFill/>
          <a:ln w="28575" cap="flat" cmpd="sng">
            <a:solidFill>
              <a:srgbClr val="000000"/>
            </a:solidFill>
            <a:prstDash val="solid"/>
            <a:round/>
            <a:headEnd type="none" w="sm" len="sm"/>
            <a:tailEnd type="none" w="sm" len="sm"/>
          </a:ln>
        </p:spPr>
        <p:txBody>
          <a:bodyPr spcFirstLastPara="1" wrap="square" lIns="0" tIns="0" rIns="0" bIns="12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19"/>
        <p:cNvGrpSpPr/>
        <p:nvPr/>
      </p:nvGrpSpPr>
      <p:grpSpPr>
        <a:xfrm>
          <a:off x="0" y="0"/>
          <a:ext cx="0" cy="0"/>
          <a:chOff x="0" y="0"/>
          <a:chExt cx="0" cy="0"/>
        </a:xfrm>
      </p:grpSpPr>
      <p:sp>
        <p:nvSpPr>
          <p:cNvPr id="520" name="Google Shape;520;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WEAPONEERING</a:t>
            </a:r>
            <a:endParaRPr sz="4200" b="1" i="0" u="sng" strike="noStrike" cap="none">
              <a:solidFill>
                <a:schemeClr val="dk1"/>
              </a:solidFill>
              <a:latin typeface="Arial"/>
              <a:ea typeface="Arial"/>
              <a:cs typeface="Arial"/>
              <a:sym typeface="Arial"/>
            </a:endParaRPr>
          </a:p>
        </p:txBody>
      </p:sp>
      <p:pic>
        <p:nvPicPr>
          <p:cNvPr id="521" name="Google Shape;521;p32">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522" name="Google Shape;522;p32"/>
          <p:cNvSpPr/>
          <p:nvPr/>
        </p:nvSpPr>
        <p:spPr>
          <a:xfrm>
            <a:off x="3779838" y="4329451"/>
            <a:ext cx="7559675"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Fuze delay.</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 0 ms = destroy the roof,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10 ms = explode 3 meters below roof, perfect for single storey building,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25 ms = good for all other buildings, explode inside the building.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60 ms for BLU-109 only, for bunkers or more than 20m high buildings.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26"/>
        <p:cNvGrpSpPr/>
        <p:nvPr/>
      </p:nvGrpSpPr>
      <p:grpSpPr>
        <a:xfrm>
          <a:off x="0" y="0"/>
          <a:ext cx="0" cy="0"/>
          <a:chOff x="0" y="0"/>
          <a:chExt cx="0" cy="0"/>
        </a:xfrm>
      </p:grpSpPr>
      <p:sp>
        <p:nvSpPr>
          <p:cNvPr id="527" name="Google Shape;527;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RISK ESTIMATE DISTANCES</a:t>
            </a:r>
            <a:endParaRPr sz="4200" b="1" i="0" u="sng" strike="noStrike" cap="none">
              <a:solidFill>
                <a:schemeClr val="dk1"/>
              </a:solidFill>
              <a:latin typeface="Arial"/>
              <a:ea typeface="Arial"/>
              <a:cs typeface="Arial"/>
              <a:sym typeface="Arial"/>
            </a:endParaRPr>
          </a:p>
        </p:txBody>
      </p:sp>
      <p:pic>
        <p:nvPicPr>
          <p:cNvPr id="528" name="Google Shape;528;p33">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529" name="Google Shape;529;p33"/>
          <p:cNvGraphicFramePr/>
          <p:nvPr/>
        </p:nvGraphicFramePr>
        <p:xfrm>
          <a:off x="4825999" y="2454116"/>
          <a:ext cx="3000000" cy="3000000"/>
        </p:xfrm>
        <a:graphic>
          <a:graphicData uri="http://schemas.openxmlformats.org/drawingml/2006/table">
            <a:tbl>
              <a:tblPr>
                <a:noFill/>
                <a:tableStyleId>{3299ED00-3C8E-4EFB-8CBD-EE03B91F0A90}</a:tableStyleId>
              </a:tblPr>
              <a:tblGrid>
                <a:gridCol w="1328600"/>
                <a:gridCol w="3149150"/>
                <a:gridCol w="989625"/>
              </a:tblGrid>
              <a:tr h="139700">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Weapon </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Description</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0,1 % PI</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GBU-16</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GBU-10</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GBU-24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laserguided, PAweway III,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GBU-38</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GBU-31(V) 1/B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GBU-31 (V)3(B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INS/GPS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CBU-87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CBU-97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CBU-103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CBU-105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MK20 Rockeye</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AGM-65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AGM-154A</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Cluster</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AGM154C</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hardened targets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2.75”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APKWS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30mm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75</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20mm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530" name="Google Shape;530;p33"/>
          <p:cNvSpPr/>
          <p:nvPr/>
        </p:nvSpPr>
        <p:spPr>
          <a:xfrm>
            <a:off x="0" y="0"/>
            <a:ext cx="1511935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x-none" sz="1800" b="0" i="0" u="none" strike="noStrike" cap="none">
                <a:solidFill>
                  <a:schemeClr val="dk1"/>
                </a:solidFill>
                <a:latin typeface="Arial"/>
                <a:ea typeface="Arial"/>
                <a:cs typeface="Arial"/>
                <a:sym typeface="Arial"/>
              </a:rPr>
              <a:t/>
            </a:r>
            <a:br>
              <a:rPr lang="x-none"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531" name="Google Shape;531;p33"/>
          <p:cNvSpPr/>
          <p:nvPr/>
        </p:nvSpPr>
        <p:spPr>
          <a:xfrm>
            <a:off x="0" y="0"/>
            <a:ext cx="4989513" cy="7938"/>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2" name="Google Shape;532;p33"/>
          <p:cNvSpPr/>
          <p:nvPr/>
        </p:nvSpPr>
        <p:spPr>
          <a:xfrm>
            <a:off x="0" y="9959334"/>
            <a:ext cx="1511935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Arial"/>
              <a:buNone/>
            </a:pPr>
            <a:r>
              <a:rPr lang="x-none" sz="1000" b="0" i="0" u="none" strike="noStrike" cap="none" baseline="30000">
                <a:solidFill>
                  <a:schemeClr val="dk1"/>
                </a:solidFill>
                <a:latin typeface="Arial"/>
                <a:ea typeface="Arial"/>
                <a:cs typeface="Arial"/>
                <a:sym typeface="Arial"/>
              </a:rPr>
              <a:t>[1]</a:t>
            </a:r>
            <a:r>
              <a:rPr lang="x-none" sz="1000" b="0" i="0" u="none" strike="noStrike" cap="non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sz="1800" b="0" i="0" u="none" strike="noStrike" cap="none">
              <a:solidFill>
                <a:schemeClr val="dk1"/>
              </a:solidFill>
              <a:latin typeface="Arial"/>
              <a:ea typeface="Arial"/>
              <a:cs typeface="Arial"/>
              <a:sym typeface="Aria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36"/>
        <p:cNvGrpSpPr/>
        <p:nvPr/>
      </p:nvGrpSpPr>
      <p:grpSpPr>
        <a:xfrm>
          <a:off x="0" y="0"/>
          <a:ext cx="0" cy="0"/>
          <a:chOff x="0" y="0"/>
          <a:chExt cx="0" cy="0"/>
        </a:xfrm>
      </p:grpSpPr>
      <p:sp>
        <p:nvSpPr>
          <p:cNvPr id="537" name="Google Shape;537;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COLLATERAL DAMAGE ESTIMATION</a:t>
            </a:r>
            <a:endParaRPr sz="4200" b="1" i="0" u="sng" strike="noStrike" cap="none">
              <a:solidFill>
                <a:schemeClr val="dk1"/>
              </a:solidFill>
              <a:latin typeface="Arial"/>
              <a:ea typeface="Arial"/>
              <a:cs typeface="Arial"/>
              <a:sym typeface="Arial"/>
            </a:endParaRPr>
          </a:p>
        </p:txBody>
      </p:sp>
      <p:pic>
        <p:nvPicPr>
          <p:cNvPr id="538" name="Google Shape;538;p34">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539" name="Google Shape;539;p34"/>
          <p:cNvSpPr txBox="1"/>
          <p:nvPr/>
        </p:nvSpPr>
        <p:spPr>
          <a:xfrm>
            <a:off x="749030" y="4231532"/>
            <a:ext cx="7023370"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Collateral Effect Radius (CER) is based in Risk Estimates Distances.</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CER is based on Risk Estimate Distances (listed in SPINS).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1</a:t>
            </a:r>
            <a:r>
              <a:rPr lang="x-none" sz="1400" b="0" i="0" u="none" strike="noStrike" cap="none">
                <a:solidFill>
                  <a:srgbClr val="000000"/>
                </a:solidFill>
                <a:latin typeface="Arial"/>
                <a:ea typeface="Arial"/>
                <a:cs typeface="Arial"/>
                <a:sym typeface="Arial"/>
              </a:rPr>
              <a:t>: Military target (legal military target), no restriction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2</a:t>
            </a:r>
            <a:r>
              <a:rPr lang="x-none" sz="1400" b="0" i="0" u="none" strike="noStrike" cap="non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3</a:t>
            </a:r>
            <a:r>
              <a:rPr lang="x-none" sz="1400" b="0" i="0" u="none" strike="noStrike" cap="non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4: </a:t>
            </a:r>
            <a:r>
              <a:rPr lang="x-none" sz="1400" b="0" i="0" u="none" strike="noStrike" cap="non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5: </a:t>
            </a:r>
            <a:r>
              <a:rPr lang="x-none" sz="1400" b="0" i="0" u="none" strike="noStrike" cap="none">
                <a:solidFill>
                  <a:srgbClr val="000000"/>
                </a:solidFill>
                <a:latin typeface="Arial"/>
                <a:ea typeface="Arial"/>
                <a:cs typeface="Arial"/>
                <a:sym typeface="Arial"/>
              </a:rPr>
              <a:t>Civilian casualites expected, CJTF-HQ approval needed for striking CDE 5 targets.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5"/>
          <p:cNvPicPr preferRelativeResize="0"/>
          <p:nvPr/>
        </p:nvPicPr>
        <p:blipFill>
          <a:blip r:embed="rId3">
            <a:alphaModFix/>
          </a:blip>
          <a:stretch>
            <a:fillRect/>
          </a:stretch>
        </p:blipFill>
        <p:spPr>
          <a:xfrm>
            <a:off x="2444079" y="1980675"/>
            <a:ext cx="10231193" cy="8711124"/>
          </a:xfrm>
          <a:prstGeom prst="rect">
            <a:avLst/>
          </a:prstGeom>
          <a:noFill/>
          <a:ln>
            <a:noFill/>
          </a:ln>
        </p:spPr>
      </p:pic>
      <p:grpSp>
        <p:nvGrpSpPr>
          <p:cNvPr id="91" name="Google Shape;91;p15"/>
          <p:cNvGrpSpPr/>
          <p:nvPr/>
        </p:nvGrpSpPr>
        <p:grpSpPr>
          <a:xfrm>
            <a:off x="1" y="0"/>
            <a:ext cx="15119394" cy="1980670"/>
            <a:chOff x="1" y="0"/>
            <a:chExt cx="15119394" cy="1980670"/>
          </a:xfrm>
        </p:grpSpPr>
        <p:sp>
          <p:nvSpPr>
            <p:cNvPr id="92" name="Google Shape;92;p15"/>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93" name="Google Shape;93;p15"/>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94" name="Google Shape;94;p15"/>
            <p:cNvGrpSpPr/>
            <p:nvPr/>
          </p:nvGrpSpPr>
          <p:grpSpPr>
            <a:xfrm>
              <a:off x="1" y="0"/>
              <a:ext cx="15119394" cy="1921616"/>
              <a:chOff x="1" y="-1616"/>
              <a:chExt cx="15119394" cy="1921616"/>
            </a:xfrm>
          </p:grpSpPr>
          <p:sp>
            <p:nvSpPr>
              <p:cNvPr id="95" name="Google Shape;95;p15"/>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 name="Google Shape;96;p15"/>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 name="Google Shape;97;p15"/>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 name="Google Shape;98;p15"/>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p15"/>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p15"/>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1" name="Google Shape;101;p15"/>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Olengorsk Ammunition Factory</a:t>
              </a:r>
              <a:r>
                <a:rPr lang="x-none" sz="2000" b="1" i="0" u="none" strike="noStrike" cap="none">
                  <a:solidFill>
                    <a:srgbClr val="000000"/>
                  </a:solidFill>
                  <a:latin typeface="Arial"/>
                  <a:ea typeface="Arial"/>
                  <a:cs typeface="Arial"/>
                  <a:sym typeface="Arial"/>
                </a:rPr>
                <a:t>, SRN</a:t>
              </a:r>
              <a:endParaRPr/>
            </a:p>
          </p:txBody>
        </p:sp>
        <p:sp>
          <p:nvSpPr>
            <p:cNvPr id="102" name="Google Shape;102;p15"/>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020</a:t>
              </a:r>
              <a:r>
                <a:rPr lang="x-none" sz="1500" b="1" i="0" u="none" strike="noStrike" cap="none">
                  <a:solidFill>
                    <a:srgbClr val="000000"/>
                  </a:solidFill>
                  <a:latin typeface="Arial"/>
                  <a:ea typeface="Arial"/>
                  <a:cs typeface="Arial"/>
                  <a:sym typeface="Arial"/>
                </a:rPr>
                <a:t>  CATCODE: </a:t>
              </a:r>
              <a:r>
                <a:rPr lang="x-none" sz="1500" b="1"/>
                <a:t>9</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09.491 E 033 11.980</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10</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02</a:t>
              </a:r>
              <a:endParaRPr/>
            </a:p>
          </p:txBody>
        </p:sp>
        <p:sp>
          <p:nvSpPr>
            <p:cNvPr id="103" name="Google Shape;103;p15"/>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104" name="Google Shape;104;p15"/>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t>2061</a:t>
              </a:r>
              <a:r>
                <a:rPr lang="x-none" sz="1400" b="1" i="0" u="none" strike="noStrike" cap="none">
                  <a:solidFill>
                    <a:srgbClr val="000000"/>
                  </a:solidFill>
                  <a:latin typeface="Arial"/>
                  <a:ea typeface="Arial"/>
                  <a:cs typeface="Arial"/>
                  <a:sym typeface="Arial"/>
                </a:rPr>
                <a:t>-</a:t>
              </a:r>
              <a:r>
                <a:rPr lang="x-none" b="1"/>
                <a:t>JUL</a:t>
              </a:r>
              <a:r>
                <a:rPr lang="x-none" sz="1400" b="1" i="0" u="none" strike="noStrike" cap="none">
                  <a:solidFill>
                    <a:srgbClr val="000000"/>
                  </a:solidFill>
                  <a:latin typeface="Arial"/>
                  <a:ea typeface="Arial"/>
                  <a:cs typeface="Arial"/>
                  <a:sym typeface="Arial"/>
                </a:rPr>
                <a:t>-</a:t>
              </a:r>
              <a:r>
                <a:rPr lang="x-none" b="1"/>
                <a:t>10</a:t>
              </a:r>
              <a:endParaRPr/>
            </a:p>
          </p:txBody>
        </p:sp>
        <p:pic>
          <p:nvPicPr>
            <p:cNvPr id="105" name="Google Shape;105;p15"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06" name="Google Shape;106;p15"/>
            <p:cNvSpPr/>
            <p:nvPr/>
          </p:nvSpPr>
          <p:spPr>
            <a:xfrm>
              <a:off x="10303776" y="1187827"/>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7" name="Google Shape;107;p15"/>
          <p:cNvSpPr txBox="1"/>
          <p:nvPr/>
        </p:nvSpPr>
        <p:spPr>
          <a:xfrm>
            <a:off x="2464354" y="368119"/>
            <a:ext cx="66310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OUTLINE GRAPHIC</a:t>
            </a:r>
            <a:r>
              <a:rPr lang="x-none" sz="2000" b="1" i="0" u="none" strike="noStrike" cap="none">
                <a:solidFill>
                  <a:schemeClr val="dk1"/>
                </a:solidFill>
                <a:latin typeface="Arial"/>
                <a:ea typeface="Arial"/>
                <a:cs typeface="Arial"/>
                <a:sym typeface="Arial"/>
              </a:rPr>
              <a:t> </a:t>
            </a:r>
            <a:r>
              <a:rPr lang="x-none" sz="2000" b="1">
                <a:solidFill>
                  <a:schemeClr val="dk1"/>
                </a:solidFill>
              </a:rPr>
              <a:t>1/1</a:t>
            </a:r>
            <a:endParaRPr sz="2000" b="1" i="0" u="none" strike="noStrike" cap="none">
              <a:solidFill>
                <a:srgbClr val="000000"/>
              </a:solidFill>
              <a:latin typeface="Arial"/>
              <a:ea typeface="Arial"/>
              <a:cs typeface="Arial"/>
              <a:sym typeface="Arial"/>
            </a:endParaRPr>
          </a:p>
        </p:txBody>
      </p:sp>
      <p:grpSp>
        <p:nvGrpSpPr>
          <p:cNvPr id="108" name="Google Shape;108;p15"/>
          <p:cNvGrpSpPr/>
          <p:nvPr/>
        </p:nvGrpSpPr>
        <p:grpSpPr>
          <a:xfrm rot="-1010521">
            <a:off x="14195967" y="2629724"/>
            <a:ext cx="559096" cy="692921"/>
            <a:chOff x="15526400" y="3343535"/>
            <a:chExt cx="1172983" cy="1324524"/>
          </a:xfrm>
        </p:grpSpPr>
        <p:sp>
          <p:nvSpPr>
            <p:cNvPr id="109" name="Google Shape;109;p15"/>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0" name="Google Shape;110;p15"/>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11" name="Google Shape;111;p15"/>
          <p:cNvSpPr/>
          <p:nvPr/>
        </p:nvSpPr>
        <p:spPr>
          <a:xfrm>
            <a:off x="7801050" y="5992875"/>
            <a:ext cx="389675" cy="405400"/>
          </a:xfrm>
          <a:custGeom>
            <a:avLst/>
            <a:gdLst/>
            <a:ahLst/>
            <a:cxnLst/>
            <a:rect l="l" t="t" r="r" b="b"/>
            <a:pathLst>
              <a:path w="15587" h="16216" extrusionOk="0">
                <a:moveTo>
                  <a:pt x="4723" y="0"/>
                </a:moveTo>
                <a:lnTo>
                  <a:pt x="0" y="11965"/>
                </a:lnTo>
                <a:lnTo>
                  <a:pt x="10706" y="16216"/>
                </a:lnTo>
                <a:lnTo>
                  <a:pt x="15587" y="4408"/>
                </a:lnTo>
                <a:close/>
              </a:path>
            </a:pathLst>
          </a:custGeom>
          <a:solidFill>
            <a:srgbClr val="F3F3F3">
              <a:alpha val="40000"/>
            </a:srgbClr>
          </a:solidFill>
          <a:ln w="28575" cap="flat" cmpd="sng">
            <a:solidFill>
              <a:schemeClr val="lt1"/>
            </a:solidFill>
            <a:prstDash val="solid"/>
            <a:round/>
            <a:headEnd type="none" w="med" len="med"/>
            <a:tailEnd type="none" w="med" len="med"/>
          </a:ln>
        </p:spPr>
      </p:sp>
      <p:sp>
        <p:nvSpPr>
          <p:cNvPr id="112" name="Google Shape;112;p15"/>
          <p:cNvSpPr txBox="1"/>
          <p:nvPr/>
        </p:nvSpPr>
        <p:spPr>
          <a:xfrm>
            <a:off x="8190725" y="5606600"/>
            <a:ext cx="14319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b="1">
                <a:solidFill>
                  <a:schemeClr val="dk1"/>
                </a:solidFill>
              </a:rPr>
              <a:t>SRNTGT020</a:t>
            </a:r>
            <a:endParaRPr sz="1400" b="1" i="0" u="none" strike="noStrike" cap="none">
              <a:solidFill>
                <a:schemeClr val="dk1"/>
              </a:solidFill>
              <a:latin typeface="Arial"/>
              <a:ea typeface="Arial"/>
              <a:cs typeface="Arial"/>
              <a:sym typeface="Arial"/>
            </a:endParaRPr>
          </a:p>
        </p:txBody>
      </p:sp>
      <p:sp>
        <p:nvSpPr>
          <p:cNvPr id="113" name="Google Shape;113;p15"/>
          <p:cNvSpPr/>
          <p:nvPr/>
        </p:nvSpPr>
        <p:spPr>
          <a:xfrm>
            <a:off x="7157275" y="6055125"/>
            <a:ext cx="431750" cy="435050"/>
          </a:xfrm>
          <a:custGeom>
            <a:avLst/>
            <a:gdLst/>
            <a:ahLst/>
            <a:cxnLst/>
            <a:rect l="l" t="t" r="r" b="b"/>
            <a:pathLst>
              <a:path w="17270" h="17402" extrusionOk="0">
                <a:moveTo>
                  <a:pt x="4482" y="0"/>
                </a:moveTo>
                <a:lnTo>
                  <a:pt x="0" y="11865"/>
                </a:lnTo>
                <a:lnTo>
                  <a:pt x="12128" y="17402"/>
                </a:lnTo>
                <a:lnTo>
                  <a:pt x="17270" y="4746"/>
                </a:lnTo>
                <a:close/>
              </a:path>
            </a:pathLst>
          </a:custGeom>
          <a:noFill/>
          <a:ln w="28575" cap="flat" cmpd="sng">
            <a:solidFill>
              <a:schemeClr val="lt1"/>
            </a:solidFill>
            <a:prstDash val="dash"/>
            <a:round/>
            <a:headEnd type="none" w="med" len="med"/>
            <a:tailEnd type="none" w="med" len="med"/>
          </a:ln>
        </p:spPr>
      </p:sp>
      <p:sp>
        <p:nvSpPr>
          <p:cNvPr id="114" name="Google Shape;114;p15"/>
          <p:cNvSpPr txBox="1"/>
          <p:nvPr/>
        </p:nvSpPr>
        <p:spPr>
          <a:xfrm>
            <a:off x="5583500" y="6398275"/>
            <a:ext cx="14319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b="1">
                <a:solidFill>
                  <a:schemeClr val="dk1"/>
                </a:solidFill>
              </a:rPr>
              <a:t>SRNTGT015</a:t>
            </a: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6"/>
          <p:cNvPicPr preferRelativeResize="0"/>
          <p:nvPr/>
        </p:nvPicPr>
        <p:blipFill>
          <a:blip r:embed="rId3">
            <a:alphaModFix/>
          </a:blip>
          <a:stretch>
            <a:fillRect/>
          </a:stretch>
        </p:blipFill>
        <p:spPr>
          <a:xfrm>
            <a:off x="755637" y="1980675"/>
            <a:ext cx="13608075" cy="8711124"/>
          </a:xfrm>
          <a:prstGeom prst="rect">
            <a:avLst/>
          </a:prstGeom>
          <a:noFill/>
          <a:ln>
            <a:noFill/>
          </a:ln>
        </p:spPr>
      </p:pic>
      <p:sp>
        <p:nvSpPr>
          <p:cNvPr id="120" name="Google Shape;120;p16"/>
          <p:cNvSpPr txBox="1"/>
          <p:nvPr/>
        </p:nvSpPr>
        <p:spPr>
          <a:xfrm>
            <a:off x="11627024" y="62686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a:t>
            </a:r>
            <a:endParaRPr sz="1400" b="1" i="0" u="none" strike="noStrike" cap="none">
              <a:solidFill>
                <a:schemeClr val="dk1"/>
              </a:solidFill>
              <a:latin typeface="Arial"/>
              <a:ea typeface="Arial"/>
              <a:cs typeface="Arial"/>
              <a:sym typeface="Arial"/>
            </a:endParaRPr>
          </a:p>
        </p:txBody>
      </p:sp>
      <p:sp>
        <p:nvSpPr>
          <p:cNvPr id="121" name="Google Shape;121;p16"/>
          <p:cNvSpPr txBox="1"/>
          <p:nvPr/>
        </p:nvSpPr>
        <p:spPr>
          <a:xfrm>
            <a:off x="1020275" y="8939850"/>
            <a:ext cx="2540100" cy="795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020</a:t>
            </a:r>
            <a:r>
              <a:rPr lang="x-none" sz="1000" b="1" i="0" u="none" strike="noStrike" cap="none">
                <a:solidFill>
                  <a:srgbClr val="000000"/>
                </a:solidFill>
                <a:latin typeface="Arial"/>
                <a:ea typeface="Arial"/>
                <a:cs typeface="Arial"/>
                <a:sym typeface="Arial"/>
              </a:rPr>
              <a:t>A</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Bomb production facility</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09.490 E 033 12.088</a:t>
            </a:r>
            <a:r>
              <a:rPr lang="x-none" sz="1000" b="1"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180</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grpSp>
        <p:nvGrpSpPr>
          <p:cNvPr id="122" name="Google Shape;122;p16"/>
          <p:cNvGrpSpPr/>
          <p:nvPr/>
        </p:nvGrpSpPr>
        <p:grpSpPr>
          <a:xfrm>
            <a:off x="1" y="0"/>
            <a:ext cx="15119394" cy="1980670"/>
            <a:chOff x="1" y="0"/>
            <a:chExt cx="15119394" cy="1980670"/>
          </a:xfrm>
        </p:grpSpPr>
        <p:sp>
          <p:nvSpPr>
            <p:cNvPr id="123" name="Google Shape;123;p16"/>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124" name="Google Shape;124;p16"/>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125" name="Google Shape;125;p16"/>
            <p:cNvGrpSpPr/>
            <p:nvPr/>
          </p:nvGrpSpPr>
          <p:grpSpPr>
            <a:xfrm>
              <a:off x="1" y="0"/>
              <a:ext cx="15119394" cy="1921616"/>
              <a:chOff x="1" y="-1616"/>
              <a:chExt cx="15119394" cy="1921616"/>
            </a:xfrm>
          </p:grpSpPr>
          <p:sp>
            <p:nvSpPr>
              <p:cNvPr id="126" name="Google Shape;126;p16"/>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 name="Google Shape;127;p16"/>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p16"/>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 name="Google Shape;129;p16"/>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p16"/>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p16"/>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32" name="Google Shape;132;p16"/>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Olengorsk Ammunition Factory</a:t>
              </a:r>
              <a:r>
                <a:rPr lang="x-none" sz="2000" b="1" i="0" u="none" strike="noStrike" cap="none">
                  <a:solidFill>
                    <a:srgbClr val="000000"/>
                  </a:solidFill>
                  <a:latin typeface="Arial"/>
                  <a:ea typeface="Arial"/>
                  <a:cs typeface="Arial"/>
                  <a:sym typeface="Arial"/>
                </a:rPr>
                <a:t>, SRN</a:t>
              </a:r>
              <a:endParaRPr/>
            </a:p>
          </p:txBody>
        </p:sp>
        <p:sp>
          <p:nvSpPr>
            <p:cNvPr id="133" name="Google Shape;133;p16"/>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020</a:t>
              </a:r>
              <a:r>
                <a:rPr lang="x-none" sz="1500" b="1" i="0" u="none" strike="noStrike" cap="none">
                  <a:solidFill>
                    <a:srgbClr val="000000"/>
                  </a:solidFill>
                  <a:latin typeface="Arial"/>
                  <a:ea typeface="Arial"/>
                  <a:cs typeface="Arial"/>
                  <a:sym typeface="Arial"/>
                </a:rPr>
                <a:t>  CATCODE: </a:t>
              </a:r>
              <a:r>
                <a:rPr lang="x-none" sz="1500" b="1"/>
                <a:t>9</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09.491 E 033 11.980</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10</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02</a:t>
              </a:r>
              <a:endParaRPr/>
            </a:p>
          </p:txBody>
        </p:sp>
        <p:sp>
          <p:nvSpPr>
            <p:cNvPr id="134" name="Google Shape;134;p16"/>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135" name="Google Shape;135;p16"/>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t>2061</a:t>
              </a:r>
              <a:r>
                <a:rPr lang="x-none" sz="1400" b="1" i="0" u="none" strike="noStrike" cap="none">
                  <a:solidFill>
                    <a:srgbClr val="000000"/>
                  </a:solidFill>
                  <a:latin typeface="Arial"/>
                  <a:ea typeface="Arial"/>
                  <a:cs typeface="Arial"/>
                  <a:sym typeface="Arial"/>
                </a:rPr>
                <a:t>-</a:t>
              </a:r>
              <a:r>
                <a:rPr lang="x-none" b="1"/>
                <a:t>JUL</a:t>
              </a:r>
              <a:r>
                <a:rPr lang="x-none" sz="1400" b="1" i="0" u="none" strike="noStrike" cap="none">
                  <a:solidFill>
                    <a:srgbClr val="000000"/>
                  </a:solidFill>
                  <a:latin typeface="Arial"/>
                  <a:ea typeface="Arial"/>
                  <a:cs typeface="Arial"/>
                  <a:sym typeface="Arial"/>
                </a:rPr>
                <a:t>-</a:t>
              </a:r>
              <a:r>
                <a:rPr lang="x-none" b="1"/>
                <a:t>10</a:t>
              </a:r>
              <a:endParaRPr/>
            </a:p>
          </p:txBody>
        </p:sp>
        <p:pic>
          <p:nvPicPr>
            <p:cNvPr id="136" name="Google Shape;136;p16"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37" name="Google Shape;137;p16"/>
            <p:cNvSpPr/>
            <p:nvPr/>
          </p:nvSpPr>
          <p:spPr>
            <a:xfrm>
              <a:off x="10303776" y="1187827"/>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38" name="Google Shape;138;p16"/>
          <p:cNvSpPr txBox="1"/>
          <p:nvPr/>
        </p:nvSpPr>
        <p:spPr>
          <a:xfrm>
            <a:off x="2452538" y="414673"/>
            <a:ext cx="666031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DESIRED POINT OF IMPACT GRAPHIC </a:t>
            </a:r>
            <a:r>
              <a:rPr lang="x-none" sz="2000" b="1"/>
              <a:t>1/2</a:t>
            </a:r>
            <a:endParaRPr/>
          </a:p>
        </p:txBody>
      </p:sp>
      <p:grpSp>
        <p:nvGrpSpPr>
          <p:cNvPr id="139" name="Google Shape;139;p16"/>
          <p:cNvGrpSpPr/>
          <p:nvPr/>
        </p:nvGrpSpPr>
        <p:grpSpPr>
          <a:xfrm rot="-1010521">
            <a:off x="14195967" y="2629724"/>
            <a:ext cx="559096" cy="692921"/>
            <a:chOff x="15526400" y="3343535"/>
            <a:chExt cx="1172983" cy="1324524"/>
          </a:xfrm>
        </p:grpSpPr>
        <p:sp>
          <p:nvSpPr>
            <p:cNvPr id="140" name="Google Shape;140;p16"/>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1" name="Google Shape;141;p16"/>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42" name="Google Shape;142;p16"/>
          <p:cNvSpPr txBox="1"/>
          <p:nvPr/>
        </p:nvSpPr>
        <p:spPr>
          <a:xfrm>
            <a:off x="11627024" y="58770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C</a:t>
            </a:r>
            <a:endParaRPr sz="1400" b="1" i="0" u="none" strike="noStrike" cap="none">
              <a:solidFill>
                <a:schemeClr val="dk1"/>
              </a:solidFill>
              <a:latin typeface="Arial"/>
              <a:ea typeface="Arial"/>
              <a:cs typeface="Arial"/>
              <a:sym typeface="Arial"/>
            </a:endParaRPr>
          </a:p>
        </p:txBody>
      </p:sp>
      <p:sp>
        <p:nvSpPr>
          <p:cNvPr id="143" name="Google Shape;143;p16"/>
          <p:cNvSpPr/>
          <p:nvPr/>
        </p:nvSpPr>
        <p:spPr>
          <a:xfrm>
            <a:off x="9034425" y="4904450"/>
            <a:ext cx="1992175" cy="1967250"/>
          </a:xfrm>
          <a:custGeom>
            <a:avLst/>
            <a:gdLst/>
            <a:ahLst/>
            <a:cxnLst/>
            <a:rect l="l" t="t" r="r" b="b"/>
            <a:pathLst>
              <a:path w="79687" h="78690" extrusionOk="0">
                <a:moveTo>
                  <a:pt x="21914" y="0"/>
                </a:moveTo>
                <a:lnTo>
                  <a:pt x="0" y="55780"/>
                </a:lnTo>
                <a:lnTo>
                  <a:pt x="57026" y="78690"/>
                </a:lnTo>
                <a:lnTo>
                  <a:pt x="79687" y="21415"/>
                </a:lnTo>
                <a:close/>
              </a:path>
            </a:pathLst>
          </a:custGeom>
          <a:noFill/>
          <a:ln w="28575" cap="flat" cmpd="sng">
            <a:solidFill>
              <a:schemeClr val="lt1"/>
            </a:solidFill>
            <a:prstDash val="solid"/>
            <a:round/>
            <a:headEnd type="none" w="med" len="med"/>
            <a:tailEnd type="none" w="med" len="med"/>
          </a:ln>
        </p:spPr>
      </p:sp>
      <p:cxnSp>
        <p:nvCxnSpPr>
          <p:cNvPr id="144" name="Google Shape;144;p16"/>
          <p:cNvCxnSpPr>
            <a:stCxn id="120" idx="1"/>
          </p:cNvCxnSpPr>
          <p:nvPr/>
        </p:nvCxnSpPr>
        <p:spPr>
          <a:xfrm flipH="1">
            <a:off x="10112024" y="6410700"/>
            <a:ext cx="1515000" cy="15600"/>
          </a:xfrm>
          <a:prstGeom prst="straightConnector1">
            <a:avLst/>
          </a:prstGeom>
          <a:noFill/>
          <a:ln w="28575" cap="flat" cmpd="sng">
            <a:solidFill>
              <a:srgbClr val="FF0000"/>
            </a:solidFill>
            <a:prstDash val="solid"/>
            <a:round/>
            <a:headEnd type="none" w="sm" len="sm"/>
            <a:tailEnd type="oval" w="sm" len="sm"/>
          </a:ln>
        </p:spPr>
      </p:cxnSp>
      <p:cxnSp>
        <p:nvCxnSpPr>
          <p:cNvPr id="145" name="Google Shape;145;p16"/>
          <p:cNvCxnSpPr>
            <a:stCxn id="146" idx="3"/>
          </p:cNvCxnSpPr>
          <p:nvPr/>
        </p:nvCxnSpPr>
        <p:spPr>
          <a:xfrm>
            <a:off x="8562624" y="5096875"/>
            <a:ext cx="1531500" cy="69000"/>
          </a:xfrm>
          <a:prstGeom prst="straightConnector1">
            <a:avLst/>
          </a:prstGeom>
          <a:noFill/>
          <a:ln w="28575" cap="flat" cmpd="sng">
            <a:solidFill>
              <a:srgbClr val="FF0000"/>
            </a:solidFill>
            <a:prstDash val="solid"/>
            <a:round/>
            <a:headEnd type="none" w="sm" len="sm"/>
            <a:tailEnd type="oval" w="sm" len="sm"/>
          </a:ln>
        </p:spPr>
      </p:cxnSp>
      <p:cxnSp>
        <p:nvCxnSpPr>
          <p:cNvPr id="147" name="Google Shape;147;p16"/>
          <p:cNvCxnSpPr>
            <a:stCxn id="142" idx="1"/>
          </p:cNvCxnSpPr>
          <p:nvPr/>
        </p:nvCxnSpPr>
        <p:spPr>
          <a:xfrm rot="10800000">
            <a:off x="10094024" y="5766200"/>
            <a:ext cx="1533000" cy="252900"/>
          </a:xfrm>
          <a:prstGeom prst="straightConnector1">
            <a:avLst/>
          </a:prstGeom>
          <a:noFill/>
          <a:ln w="28575" cap="flat" cmpd="sng">
            <a:solidFill>
              <a:srgbClr val="FF0000"/>
            </a:solidFill>
            <a:prstDash val="solid"/>
            <a:round/>
            <a:headEnd type="none" w="sm" len="sm"/>
            <a:tailEnd type="oval" w="sm" len="sm"/>
          </a:ln>
        </p:spPr>
      </p:cxnSp>
      <p:sp>
        <p:nvSpPr>
          <p:cNvPr id="146" name="Google Shape;146;p16"/>
          <p:cNvSpPr txBox="1"/>
          <p:nvPr/>
        </p:nvSpPr>
        <p:spPr>
          <a:xfrm>
            <a:off x="7663524" y="49548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E</a:t>
            </a:r>
            <a:endParaRPr sz="1400" b="1" i="0" u="none" strike="noStrike" cap="none">
              <a:solidFill>
                <a:schemeClr val="dk1"/>
              </a:solidFill>
              <a:latin typeface="Arial"/>
              <a:ea typeface="Arial"/>
              <a:cs typeface="Arial"/>
              <a:sym typeface="Arial"/>
            </a:endParaRPr>
          </a:p>
        </p:txBody>
      </p:sp>
      <p:cxnSp>
        <p:nvCxnSpPr>
          <p:cNvPr id="148" name="Google Shape;148;p16"/>
          <p:cNvCxnSpPr>
            <a:stCxn id="149" idx="3"/>
          </p:cNvCxnSpPr>
          <p:nvPr/>
        </p:nvCxnSpPr>
        <p:spPr>
          <a:xfrm>
            <a:off x="8562624" y="5568675"/>
            <a:ext cx="1004400" cy="27300"/>
          </a:xfrm>
          <a:prstGeom prst="straightConnector1">
            <a:avLst/>
          </a:prstGeom>
          <a:noFill/>
          <a:ln w="28575" cap="flat" cmpd="sng">
            <a:solidFill>
              <a:srgbClr val="FF0000"/>
            </a:solidFill>
            <a:prstDash val="solid"/>
            <a:round/>
            <a:headEnd type="none" w="sm" len="sm"/>
            <a:tailEnd type="oval" w="sm" len="sm"/>
          </a:ln>
        </p:spPr>
      </p:cxnSp>
      <p:sp>
        <p:nvSpPr>
          <p:cNvPr id="149" name="Google Shape;149;p16"/>
          <p:cNvSpPr txBox="1"/>
          <p:nvPr/>
        </p:nvSpPr>
        <p:spPr>
          <a:xfrm>
            <a:off x="7663524" y="54266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B</a:t>
            </a:r>
            <a:endParaRPr sz="1400" b="1" i="0" u="none" strike="noStrike" cap="none">
              <a:solidFill>
                <a:schemeClr val="dk1"/>
              </a:solidFill>
              <a:latin typeface="Arial"/>
              <a:ea typeface="Arial"/>
              <a:cs typeface="Arial"/>
              <a:sym typeface="Arial"/>
            </a:endParaRPr>
          </a:p>
        </p:txBody>
      </p:sp>
      <p:cxnSp>
        <p:nvCxnSpPr>
          <p:cNvPr id="150" name="Google Shape;150;p16"/>
          <p:cNvCxnSpPr>
            <a:stCxn id="151" idx="3"/>
          </p:cNvCxnSpPr>
          <p:nvPr/>
        </p:nvCxnSpPr>
        <p:spPr>
          <a:xfrm>
            <a:off x="8562624" y="6040475"/>
            <a:ext cx="1004700" cy="165300"/>
          </a:xfrm>
          <a:prstGeom prst="straightConnector1">
            <a:avLst/>
          </a:prstGeom>
          <a:noFill/>
          <a:ln w="28575" cap="flat" cmpd="sng">
            <a:solidFill>
              <a:srgbClr val="FF0000"/>
            </a:solidFill>
            <a:prstDash val="solid"/>
            <a:round/>
            <a:headEnd type="none" w="sm" len="sm"/>
            <a:tailEnd type="oval" w="sm" len="sm"/>
          </a:ln>
        </p:spPr>
      </p:cxnSp>
      <p:sp>
        <p:nvSpPr>
          <p:cNvPr id="151" name="Google Shape;151;p16"/>
          <p:cNvSpPr txBox="1"/>
          <p:nvPr/>
        </p:nvSpPr>
        <p:spPr>
          <a:xfrm>
            <a:off x="7663524" y="58984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D</a:t>
            </a:r>
            <a:endParaRPr sz="1400" b="1" i="0" u="none" strike="noStrike" cap="none">
              <a:solidFill>
                <a:schemeClr val="dk1"/>
              </a:solidFill>
              <a:latin typeface="Arial"/>
              <a:ea typeface="Arial"/>
              <a:cs typeface="Arial"/>
              <a:sym typeface="Arial"/>
            </a:endParaRPr>
          </a:p>
        </p:txBody>
      </p:sp>
      <p:sp>
        <p:nvSpPr>
          <p:cNvPr id="152" name="Google Shape;152;p16"/>
          <p:cNvSpPr txBox="1"/>
          <p:nvPr/>
        </p:nvSpPr>
        <p:spPr>
          <a:xfrm>
            <a:off x="3654950" y="8939850"/>
            <a:ext cx="2540100" cy="795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020B</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Missile production facility</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09.534 E 033 12.029</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170</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53" name="Google Shape;153;p16"/>
          <p:cNvSpPr txBox="1"/>
          <p:nvPr/>
        </p:nvSpPr>
        <p:spPr>
          <a:xfrm>
            <a:off x="6289625" y="8939850"/>
            <a:ext cx="2540100" cy="795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020C</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Chemicals for bomb production</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09.521 E 033 12.106</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170</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54" name="Google Shape;154;p16"/>
          <p:cNvSpPr txBox="1"/>
          <p:nvPr/>
        </p:nvSpPr>
        <p:spPr>
          <a:xfrm>
            <a:off x="8924300" y="8939850"/>
            <a:ext cx="2540100" cy="795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020D</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Chemicals for missile production</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09.507 E 033 12.017</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180</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55" name="Google Shape;155;p16"/>
          <p:cNvSpPr txBox="1"/>
          <p:nvPr/>
        </p:nvSpPr>
        <p:spPr>
          <a:xfrm>
            <a:off x="11558975" y="8939850"/>
            <a:ext cx="2540100" cy="795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SRNTGT</a:t>
            </a:r>
            <a:r>
              <a:rPr lang="x-none" sz="1000" b="1"/>
              <a:t>020E</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Power to production facilities</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x-none" sz="1000" b="1"/>
              <a:t>N 68 09.548 E 033 12.112</a:t>
            </a:r>
            <a:endParaRPr/>
          </a:p>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DPI MSL: </a:t>
            </a:r>
            <a:r>
              <a:rPr lang="x-none" sz="1000" b="1"/>
              <a:t>180</a:t>
            </a:r>
            <a:r>
              <a:rPr lang="x-none"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7"/>
          <p:cNvPicPr preferRelativeResize="0"/>
          <p:nvPr/>
        </p:nvPicPr>
        <p:blipFill>
          <a:blip r:embed="rId3">
            <a:alphaModFix/>
          </a:blip>
          <a:stretch>
            <a:fillRect/>
          </a:stretch>
        </p:blipFill>
        <p:spPr>
          <a:xfrm>
            <a:off x="755637" y="1980675"/>
            <a:ext cx="13608075" cy="8711124"/>
          </a:xfrm>
          <a:prstGeom prst="rect">
            <a:avLst/>
          </a:prstGeom>
          <a:noFill/>
          <a:ln>
            <a:noFill/>
          </a:ln>
        </p:spPr>
      </p:pic>
      <p:grpSp>
        <p:nvGrpSpPr>
          <p:cNvPr id="161" name="Google Shape;161;p17"/>
          <p:cNvGrpSpPr/>
          <p:nvPr/>
        </p:nvGrpSpPr>
        <p:grpSpPr>
          <a:xfrm>
            <a:off x="1" y="0"/>
            <a:ext cx="15119394" cy="1980670"/>
            <a:chOff x="1" y="0"/>
            <a:chExt cx="15119394" cy="1980670"/>
          </a:xfrm>
        </p:grpSpPr>
        <p:sp>
          <p:nvSpPr>
            <p:cNvPr id="162" name="Google Shape;162;p17"/>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163" name="Google Shape;163;p17"/>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164" name="Google Shape;164;p17"/>
            <p:cNvGrpSpPr/>
            <p:nvPr/>
          </p:nvGrpSpPr>
          <p:grpSpPr>
            <a:xfrm>
              <a:off x="1" y="0"/>
              <a:ext cx="15119394" cy="1921616"/>
              <a:chOff x="1" y="-1616"/>
              <a:chExt cx="15119394" cy="1921616"/>
            </a:xfrm>
          </p:grpSpPr>
          <p:sp>
            <p:nvSpPr>
              <p:cNvPr id="165" name="Google Shape;165;p17"/>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17"/>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 name="Google Shape;167;p17"/>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8" name="Google Shape;168;p17"/>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17"/>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 name="Google Shape;170;p17"/>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71" name="Google Shape;171;p17"/>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Olengorsk Ammunition Factory</a:t>
              </a:r>
              <a:r>
                <a:rPr lang="x-none" sz="2000" b="1" i="0" u="none" strike="noStrike" cap="none">
                  <a:solidFill>
                    <a:srgbClr val="000000"/>
                  </a:solidFill>
                  <a:latin typeface="Arial"/>
                  <a:ea typeface="Arial"/>
                  <a:cs typeface="Arial"/>
                  <a:sym typeface="Arial"/>
                </a:rPr>
                <a:t>, SRN</a:t>
              </a:r>
              <a:endParaRPr/>
            </a:p>
          </p:txBody>
        </p:sp>
        <p:sp>
          <p:nvSpPr>
            <p:cNvPr id="172" name="Google Shape;172;p17"/>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020</a:t>
              </a:r>
              <a:r>
                <a:rPr lang="x-none" sz="1500" b="1" i="0" u="none" strike="noStrike" cap="none">
                  <a:solidFill>
                    <a:srgbClr val="000000"/>
                  </a:solidFill>
                  <a:latin typeface="Arial"/>
                  <a:ea typeface="Arial"/>
                  <a:cs typeface="Arial"/>
                  <a:sym typeface="Arial"/>
                </a:rPr>
                <a:t>  CATCODE: </a:t>
              </a:r>
              <a:r>
                <a:rPr lang="x-none" sz="1500" b="1"/>
                <a:t>9</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09.491 E 033 11.980</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10</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02</a:t>
              </a:r>
              <a:endParaRPr/>
            </a:p>
          </p:txBody>
        </p:sp>
        <p:sp>
          <p:nvSpPr>
            <p:cNvPr id="173" name="Google Shape;173;p17"/>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174" name="Google Shape;174;p17"/>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t>2061</a:t>
              </a:r>
              <a:r>
                <a:rPr lang="x-none" sz="1400" b="1" i="0" u="none" strike="noStrike" cap="none">
                  <a:solidFill>
                    <a:srgbClr val="000000"/>
                  </a:solidFill>
                  <a:latin typeface="Arial"/>
                  <a:ea typeface="Arial"/>
                  <a:cs typeface="Arial"/>
                  <a:sym typeface="Arial"/>
                </a:rPr>
                <a:t>-</a:t>
              </a:r>
              <a:r>
                <a:rPr lang="x-none" b="1"/>
                <a:t>JUL</a:t>
              </a:r>
              <a:r>
                <a:rPr lang="x-none" sz="1400" b="1" i="0" u="none" strike="noStrike" cap="none">
                  <a:solidFill>
                    <a:srgbClr val="000000"/>
                  </a:solidFill>
                  <a:latin typeface="Arial"/>
                  <a:ea typeface="Arial"/>
                  <a:cs typeface="Arial"/>
                  <a:sym typeface="Arial"/>
                </a:rPr>
                <a:t>-</a:t>
              </a:r>
              <a:r>
                <a:rPr lang="x-none" b="1"/>
                <a:t>10</a:t>
              </a:r>
              <a:endParaRPr/>
            </a:p>
          </p:txBody>
        </p:sp>
        <p:pic>
          <p:nvPicPr>
            <p:cNvPr id="175" name="Google Shape;175;p17"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76" name="Google Shape;176;p17"/>
            <p:cNvSpPr/>
            <p:nvPr/>
          </p:nvSpPr>
          <p:spPr>
            <a:xfrm>
              <a:off x="10303776" y="1187827"/>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77" name="Google Shape;177;p17"/>
          <p:cNvSpPr txBox="1"/>
          <p:nvPr/>
        </p:nvSpPr>
        <p:spPr>
          <a:xfrm>
            <a:off x="2452538" y="414673"/>
            <a:ext cx="666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DESIRED POINT OF IMPACT GRAPHIC </a:t>
            </a:r>
            <a:r>
              <a:rPr lang="x-none" sz="2000" b="1"/>
              <a:t>2/2</a:t>
            </a:r>
            <a:endParaRPr/>
          </a:p>
        </p:txBody>
      </p:sp>
      <p:grpSp>
        <p:nvGrpSpPr>
          <p:cNvPr id="178" name="Google Shape;178;p17"/>
          <p:cNvGrpSpPr/>
          <p:nvPr/>
        </p:nvGrpSpPr>
        <p:grpSpPr>
          <a:xfrm rot="-1010521">
            <a:off x="14195967" y="2629724"/>
            <a:ext cx="559096" cy="692921"/>
            <a:chOff x="15526400" y="3343535"/>
            <a:chExt cx="1172983" cy="1324524"/>
          </a:xfrm>
        </p:grpSpPr>
        <p:sp>
          <p:nvSpPr>
            <p:cNvPr id="179" name="Google Shape;179;p17"/>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80" name="Google Shape;180;p17"/>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81" name="Google Shape;181;p17"/>
          <p:cNvSpPr/>
          <p:nvPr/>
        </p:nvSpPr>
        <p:spPr>
          <a:xfrm>
            <a:off x="9034425" y="4904450"/>
            <a:ext cx="1992175" cy="1967250"/>
          </a:xfrm>
          <a:custGeom>
            <a:avLst/>
            <a:gdLst/>
            <a:ahLst/>
            <a:cxnLst/>
            <a:rect l="l" t="t" r="r" b="b"/>
            <a:pathLst>
              <a:path w="79687" h="78690" extrusionOk="0">
                <a:moveTo>
                  <a:pt x="21914" y="0"/>
                </a:moveTo>
                <a:lnTo>
                  <a:pt x="0" y="55780"/>
                </a:lnTo>
                <a:lnTo>
                  <a:pt x="57026" y="78690"/>
                </a:lnTo>
                <a:lnTo>
                  <a:pt x="79687" y="21415"/>
                </a:lnTo>
                <a:close/>
              </a:path>
            </a:pathLst>
          </a:custGeom>
          <a:noFill/>
          <a:ln w="28575" cap="flat" cmpd="sng">
            <a:solidFill>
              <a:schemeClr val="lt1"/>
            </a:solidFill>
            <a:prstDash val="solid"/>
            <a:round/>
            <a:headEnd type="none" w="med" len="med"/>
            <a:tailEnd type="none" w="med" len="med"/>
          </a:ln>
        </p:spPr>
      </p:sp>
      <p:grpSp>
        <p:nvGrpSpPr>
          <p:cNvPr id="182" name="Google Shape;182;p17"/>
          <p:cNvGrpSpPr/>
          <p:nvPr/>
        </p:nvGrpSpPr>
        <p:grpSpPr>
          <a:xfrm>
            <a:off x="755600" y="7633700"/>
            <a:ext cx="2708325" cy="2483475"/>
            <a:chOff x="755600" y="7633700"/>
            <a:chExt cx="2708325" cy="2483475"/>
          </a:xfrm>
        </p:grpSpPr>
        <p:sp>
          <p:nvSpPr>
            <p:cNvPr id="183" name="Google Shape;183;p17"/>
            <p:cNvSpPr txBox="1"/>
            <p:nvPr/>
          </p:nvSpPr>
          <p:spPr>
            <a:xfrm>
              <a:off x="1660212" y="98330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E</a:t>
              </a:r>
              <a:endParaRPr sz="1400" b="1" i="0" u="none" strike="noStrike" cap="none">
                <a:solidFill>
                  <a:schemeClr val="dk1"/>
                </a:solidFill>
                <a:latin typeface="Arial"/>
                <a:ea typeface="Arial"/>
                <a:cs typeface="Arial"/>
                <a:sym typeface="Arial"/>
              </a:endParaRPr>
            </a:p>
          </p:txBody>
        </p:sp>
        <p:pic>
          <p:nvPicPr>
            <p:cNvPr id="184" name="Google Shape;184;p17"/>
            <p:cNvPicPr preferRelativeResize="0"/>
            <p:nvPr/>
          </p:nvPicPr>
          <p:blipFill>
            <a:blip r:embed="rId6">
              <a:alphaModFix/>
            </a:blip>
            <a:stretch>
              <a:fillRect/>
            </a:stretch>
          </p:blipFill>
          <p:spPr>
            <a:xfrm>
              <a:off x="755600" y="7633700"/>
              <a:ext cx="2708325" cy="2199375"/>
            </a:xfrm>
            <a:prstGeom prst="rect">
              <a:avLst/>
            </a:prstGeom>
            <a:noFill/>
            <a:ln>
              <a:noFill/>
            </a:ln>
          </p:spPr>
        </p:pic>
      </p:grpSp>
      <p:grpSp>
        <p:nvGrpSpPr>
          <p:cNvPr id="185" name="Google Shape;185;p17"/>
          <p:cNvGrpSpPr/>
          <p:nvPr/>
        </p:nvGrpSpPr>
        <p:grpSpPr>
          <a:xfrm>
            <a:off x="755606" y="1970150"/>
            <a:ext cx="2708325" cy="1942775"/>
            <a:chOff x="755606" y="6161150"/>
            <a:chExt cx="2708325" cy="1942775"/>
          </a:xfrm>
        </p:grpSpPr>
        <p:sp>
          <p:nvSpPr>
            <p:cNvPr id="186" name="Google Shape;186;p17"/>
            <p:cNvSpPr txBox="1"/>
            <p:nvPr/>
          </p:nvSpPr>
          <p:spPr>
            <a:xfrm>
              <a:off x="1660224" y="78198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 </a:t>
              </a:r>
              <a:r>
                <a:rPr lang="x-none" b="1">
                  <a:solidFill>
                    <a:schemeClr val="dk1"/>
                  </a:solidFill>
                </a:rPr>
                <a:t>B</a:t>
              </a:r>
              <a:endParaRPr sz="1400" b="1" i="0" u="none" strike="noStrike" cap="none">
                <a:solidFill>
                  <a:schemeClr val="dk1"/>
                </a:solidFill>
                <a:latin typeface="Arial"/>
                <a:ea typeface="Arial"/>
                <a:cs typeface="Arial"/>
                <a:sym typeface="Arial"/>
              </a:endParaRPr>
            </a:p>
          </p:txBody>
        </p:sp>
        <p:pic>
          <p:nvPicPr>
            <p:cNvPr id="187" name="Google Shape;187;p17"/>
            <p:cNvPicPr preferRelativeResize="0"/>
            <p:nvPr/>
          </p:nvPicPr>
          <p:blipFill>
            <a:blip r:embed="rId7">
              <a:alphaModFix/>
            </a:blip>
            <a:stretch>
              <a:fillRect/>
            </a:stretch>
          </p:blipFill>
          <p:spPr>
            <a:xfrm>
              <a:off x="755606" y="6161150"/>
              <a:ext cx="2708325" cy="1658687"/>
            </a:xfrm>
            <a:prstGeom prst="rect">
              <a:avLst/>
            </a:prstGeom>
            <a:noFill/>
            <a:ln>
              <a:noFill/>
            </a:ln>
          </p:spPr>
        </p:pic>
      </p:grpSp>
      <p:grpSp>
        <p:nvGrpSpPr>
          <p:cNvPr id="188" name="Google Shape;188;p17"/>
          <p:cNvGrpSpPr/>
          <p:nvPr/>
        </p:nvGrpSpPr>
        <p:grpSpPr>
          <a:xfrm>
            <a:off x="755600" y="4827325"/>
            <a:ext cx="2708326" cy="1887775"/>
            <a:chOff x="755600" y="4827325"/>
            <a:chExt cx="2708326" cy="1887775"/>
          </a:xfrm>
        </p:grpSpPr>
        <p:sp>
          <p:nvSpPr>
            <p:cNvPr id="189" name="Google Shape;189;p17"/>
            <p:cNvSpPr txBox="1"/>
            <p:nvPr/>
          </p:nvSpPr>
          <p:spPr>
            <a:xfrm>
              <a:off x="1660212" y="643100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C, D</a:t>
              </a:r>
              <a:endParaRPr sz="1400" b="1" i="0" u="none" strike="noStrike" cap="none">
                <a:solidFill>
                  <a:schemeClr val="dk1"/>
                </a:solidFill>
                <a:latin typeface="Arial"/>
                <a:ea typeface="Arial"/>
                <a:cs typeface="Arial"/>
                <a:sym typeface="Arial"/>
              </a:endParaRPr>
            </a:p>
          </p:txBody>
        </p:sp>
        <p:pic>
          <p:nvPicPr>
            <p:cNvPr id="190" name="Google Shape;190;p17"/>
            <p:cNvPicPr preferRelativeResize="0"/>
            <p:nvPr/>
          </p:nvPicPr>
          <p:blipFill>
            <a:blip r:embed="rId8">
              <a:alphaModFix/>
            </a:blip>
            <a:stretch>
              <a:fillRect/>
            </a:stretch>
          </p:blipFill>
          <p:spPr>
            <a:xfrm>
              <a:off x="755600" y="4827325"/>
              <a:ext cx="2708326" cy="1603676"/>
            </a:xfrm>
            <a:prstGeom prst="rect">
              <a:avLst/>
            </a:prstGeom>
            <a:noFill/>
            <a:ln>
              <a:noFill/>
            </a:ln>
          </p:spPr>
        </p:pic>
      </p:grpSp>
      <p:sp>
        <p:nvSpPr>
          <p:cNvPr id="191" name="Google Shape;191;p17"/>
          <p:cNvSpPr txBox="1"/>
          <p:nvPr/>
        </p:nvSpPr>
        <p:spPr>
          <a:xfrm>
            <a:off x="11627024" y="62686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a:t>
            </a:r>
            <a:endParaRPr sz="1400" b="1" i="0" u="none" strike="noStrike" cap="none">
              <a:solidFill>
                <a:schemeClr val="dk1"/>
              </a:solidFill>
              <a:latin typeface="Arial"/>
              <a:ea typeface="Arial"/>
              <a:cs typeface="Arial"/>
              <a:sym typeface="Arial"/>
            </a:endParaRPr>
          </a:p>
        </p:txBody>
      </p:sp>
      <p:sp>
        <p:nvSpPr>
          <p:cNvPr id="192" name="Google Shape;192;p17"/>
          <p:cNvSpPr txBox="1"/>
          <p:nvPr/>
        </p:nvSpPr>
        <p:spPr>
          <a:xfrm>
            <a:off x="11627024" y="58770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C</a:t>
            </a:r>
            <a:endParaRPr sz="1400" b="1" i="0" u="none" strike="noStrike" cap="none">
              <a:solidFill>
                <a:schemeClr val="dk1"/>
              </a:solidFill>
              <a:latin typeface="Arial"/>
              <a:ea typeface="Arial"/>
              <a:cs typeface="Arial"/>
              <a:sym typeface="Arial"/>
            </a:endParaRPr>
          </a:p>
        </p:txBody>
      </p:sp>
      <p:cxnSp>
        <p:nvCxnSpPr>
          <p:cNvPr id="193" name="Google Shape;193;p17"/>
          <p:cNvCxnSpPr>
            <a:stCxn id="191" idx="1"/>
          </p:cNvCxnSpPr>
          <p:nvPr/>
        </p:nvCxnSpPr>
        <p:spPr>
          <a:xfrm flipH="1">
            <a:off x="10112024" y="6410700"/>
            <a:ext cx="1515000" cy="15600"/>
          </a:xfrm>
          <a:prstGeom prst="straightConnector1">
            <a:avLst/>
          </a:prstGeom>
          <a:noFill/>
          <a:ln w="28575" cap="flat" cmpd="sng">
            <a:solidFill>
              <a:srgbClr val="FF0000"/>
            </a:solidFill>
            <a:prstDash val="solid"/>
            <a:round/>
            <a:headEnd type="none" w="sm" len="sm"/>
            <a:tailEnd type="oval" w="sm" len="sm"/>
          </a:ln>
        </p:spPr>
      </p:cxnSp>
      <p:cxnSp>
        <p:nvCxnSpPr>
          <p:cNvPr id="194" name="Google Shape;194;p17"/>
          <p:cNvCxnSpPr>
            <a:stCxn id="195" idx="3"/>
          </p:cNvCxnSpPr>
          <p:nvPr/>
        </p:nvCxnSpPr>
        <p:spPr>
          <a:xfrm>
            <a:off x="8562624" y="5096875"/>
            <a:ext cx="1531500" cy="69000"/>
          </a:xfrm>
          <a:prstGeom prst="straightConnector1">
            <a:avLst/>
          </a:prstGeom>
          <a:noFill/>
          <a:ln w="28575" cap="flat" cmpd="sng">
            <a:solidFill>
              <a:srgbClr val="FF0000"/>
            </a:solidFill>
            <a:prstDash val="solid"/>
            <a:round/>
            <a:headEnd type="none" w="sm" len="sm"/>
            <a:tailEnd type="oval" w="sm" len="sm"/>
          </a:ln>
        </p:spPr>
      </p:cxnSp>
      <p:cxnSp>
        <p:nvCxnSpPr>
          <p:cNvPr id="196" name="Google Shape;196;p17"/>
          <p:cNvCxnSpPr>
            <a:stCxn id="192" idx="1"/>
          </p:cNvCxnSpPr>
          <p:nvPr/>
        </p:nvCxnSpPr>
        <p:spPr>
          <a:xfrm rot="10800000">
            <a:off x="10094024" y="5766200"/>
            <a:ext cx="1533000" cy="252900"/>
          </a:xfrm>
          <a:prstGeom prst="straightConnector1">
            <a:avLst/>
          </a:prstGeom>
          <a:noFill/>
          <a:ln w="28575" cap="flat" cmpd="sng">
            <a:solidFill>
              <a:srgbClr val="FF0000"/>
            </a:solidFill>
            <a:prstDash val="solid"/>
            <a:round/>
            <a:headEnd type="none" w="sm" len="sm"/>
            <a:tailEnd type="oval" w="sm" len="sm"/>
          </a:ln>
        </p:spPr>
      </p:cxnSp>
      <p:sp>
        <p:nvSpPr>
          <p:cNvPr id="195" name="Google Shape;195;p17"/>
          <p:cNvSpPr txBox="1"/>
          <p:nvPr/>
        </p:nvSpPr>
        <p:spPr>
          <a:xfrm>
            <a:off x="7663524" y="49548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E</a:t>
            </a:r>
            <a:endParaRPr sz="1400" b="1" i="0" u="none" strike="noStrike" cap="none">
              <a:solidFill>
                <a:schemeClr val="dk1"/>
              </a:solidFill>
              <a:latin typeface="Arial"/>
              <a:ea typeface="Arial"/>
              <a:cs typeface="Arial"/>
              <a:sym typeface="Arial"/>
            </a:endParaRPr>
          </a:p>
        </p:txBody>
      </p:sp>
      <p:cxnSp>
        <p:nvCxnSpPr>
          <p:cNvPr id="197" name="Google Shape;197;p17"/>
          <p:cNvCxnSpPr>
            <a:stCxn id="198" idx="3"/>
          </p:cNvCxnSpPr>
          <p:nvPr/>
        </p:nvCxnSpPr>
        <p:spPr>
          <a:xfrm>
            <a:off x="8562624" y="5568675"/>
            <a:ext cx="1004400" cy="27300"/>
          </a:xfrm>
          <a:prstGeom prst="straightConnector1">
            <a:avLst/>
          </a:prstGeom>
          <a:noFill/>
          <a:ln w="28575" cap="flat" cmpd="sng">
            <a:solidFill>
              <a:srgbClr val="FF0000"/>
            </a:solidFill>
            <a:prstDash val="solid"/>
            <a:round/>
            <a:headEnd type="none" w="sm" len="sm"/>
            <a:tailEnd type="oval" w="sm" len="sm"/>
          </a:ln>
        </p:spPr>
      </p:cxnSp>
      <p:sp>
        <p:nvSpPr>
          <p:cNvPr id="198" name="Google Shape;198;p17"/>
          <p:cNvSpPr txBox="1"/>
          <p:nvPr/>
        </p:nvSpPr>
        <p:spPr>
          <a:xfrm>
            <a:off x="7663524" y="54266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B</a:t>
            </a:r>
            <a:endParaRPr sz="1400" b="1" i="0" u="none" strike="noStrike" cap="none">
              <a:solidFill>
                <a:schemeClr val="dk1"/>
              </a:solidFill>
              <a:latin typeface="Arial"/>
              <a:ea typeface="Arial"/>
              <a:cs typeface="Arial"/>
              <a:sym typeface="Arial"/>
            </a:endParaRPr>
          </a:p>
        </p:txBody>
      </p:sp>
      <p:cxnSp>
        <p:nvCxnSpPr>
          <p:cNvPr id="199" name="Google Shape;199;p17"/>
          <p:cNvCxnSpPr>
            <a:stCxn id="200" idx="3"/>
          </p:cNvCxnSpPr>
          <p:nvPr/>
        </p:nvCxnSpPr>
        <p:spPr>
          <a:xfrm>
            <a:off x="8562624" y="6040475"/>
            <a:ext cx="1004700" cy="165300"/>
          </a:xfrm>
          <a:prstGeom prst="straightConnector1">
            <a:avLst/>
          </a:prstGeom>
          <a:noFill/>
          <a:ln w="28575" cap="flat" cmpd="sng">
            <a:solidFill>
              <a:srgbClr val="FF0000"/>
            </a:solidFill>
            <a:prstDash val="solid"/>
            <a:round/>
            <a:headEnd type="none" w="sm" len="sm"/>
            <a:tailEnd type="oval" w="sm" len="sm"/>
          </a:ln>
        </p:spPr>
      </p:cxnSp>
      <p:sp>
        <p:nvSpPr>
          <p:cNvPr id="200" name="Google Shape;200;p17"/>
          <p:cNvSpPr txBox="1"/>
          <p:nvPr/>
        </p:nvSpPr>
        <p:spPr>
          <a:xfrm>
            <a:off x="7663524" y="589842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 </a:t>
            </a:r>
            <a:r>
              <a:rPr lang="x-none" b="1">
                <a:solidFill>
                  <a:schemeClr val="dk1"/>
                </a:solidFill>
              </a:rPr>
              <a:t>D</a:t>
            </a: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aphicFrame>
        <p:nvGraphicFramePr>
          <p:cNvPr id="205" name="Google Shape;205;p18"/>
          <p:cNvGraphicFramePr/>
          <p:nvPr/>
        </p:nvGraphicFramePr>
        <p:xfrm>
          <a:off x="-25" y="2586435"/>
          <a:ext cx="15119950" cy="7595106"/>
        </p:xfrm>
        <a:graphic>
          <a:graphicData uri="http://schemas.openxmlformats.org/drawingml/2006/table">
            <a:tbl>
              <a:tblPr>
                <a:noFill/>
                <a:tableStyleId>{F4EF77C8-8B3A-4141-A3A9-B37B25377CF4}</a:tableStyleId>
              </a:tblPr>
              <a:tblGrid>
                <a:gridCol w="1308075"/>
                <a:gridCol w="4072450"/>
                <a:gridCol w="1533375"/>
                <a:gridCol w="1533375"/>
                <a:gridCol w="1533375"/>
                <a:gridCol w="2979300"/>
                <a:gridCol w="1080000"/>
                <a:gridCol w="1080000"/>
              </a:tblGrid>
              <a:tr h="304800">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DPI</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TLE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WARHEAD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GUIDANCE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DESIRED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IMPACT ANGLE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FUZING</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304800">
                <a:tc>
                  <a:txBody>
                    <a:bodyPr/>
                    <a:lstStyle/>
                    <a:p>
                      <a:pPr marL="0" marR="0" lvl="0" indent="0" algn="ctr" rtl="0">
                        <a:lnSpc>
                          <a:spcPct val="100000"/>
                        </a:lnSpc>
                        <a:spcBef>
                          <a:spcPts val="0"/>
                        </a:spcBef>
                        <a:spcAft>
                          <a:spcPts val="0"/>
                        </a:spcAft>
                        <a:buClr>
                          <a:schemeClr val="dk1"/>
                        </a:buClr>
                        <a:buSzPts val="1100"/>
                        <a:buFont typeface="Arial"/>
                        <a:buNone/>
                      </a:pPr>
                      <a:r>
                        <a:rPr lang="x-none"/>
                        <a:t>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Bomb production facility</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Decametric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x-none">
                          <a:solidFill>
                            <a:schemeClr val="dk1"/>
                          </a:solidFill>
                        </a:rPr>
                        <a:t>60-90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x-none">
                          <a:solidFill>
                            <a:schemeClr val="dk1"/>
                          </a:solidFill>
                        </a:rPr>
                        <a:t>25ms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B</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Missile production facility</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Decametric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Chemicals for bomb production</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D</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Chemicals for missile production</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x-none"/>
                        <a:t>E</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t>Power to production facilities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Font typeface="Arial"/>
                        <a:buNone/>
                      </a:pPr>
                      <a:r>
                        <a:rPr lang="x-none">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grpSp>
        <p:nvGrpSpPr>
          <p:cNvPr id="206" name="Google Shape;206;p18"/>
          <p:cNvGrpSpPr/>
          <p:nvPr/>
        </p:nvGrpSpPr>
        <p:grpSpPr>
          <a:xfrm>
            <a:off x="1" y="0"/>
            <a:ext cx="15119394" cy="1980670"/>
            <a:chOff x="1" y="0"/>
            <a:chExt cx="15119394" cy="1980670"/>
          </a:xfrm>
        </p:grpSpPr>
        <p:sp>
          <p:nvSpPr>
            <p:cNvPr id="207" name="Google Shape;207;p18"/>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08" name="Google Shape;208;p18"/>
            <p:cNvPicPr preferRelativeResize="0"/>
            <p:nvPr/>
          </p:nvPicPr>
          <p:blipFill rotWithShape="1">
            <a:blip r:embed="rId3">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09" name="Google Shape;209;p18"/>
            <p:cNvGrpSpPr/>
            <p:nvPr/>
          </p:nvGrpSpPr>
          <p:grpSpPr>
            <a:xfrm>
              <a:off x="1" y="0"/>
              <a:ext cx="15119394" cy="1921616"/>
              <a:chOff x="1" y="-1616"/>
              <a:chExt cx="15119394" cy="1921616"/>
            </a:xfrm>
          </p:grpSpPr>
          <p:sp>
            <p:nvSpPr>
              <p:cNvPr id="210" name="Google Shape;210;p18"/>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8"/>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8"/>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18"/>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18"/>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8"/>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16" name="Google Shape;216;p18"/>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Olengorsk Ammunition Factory</a:t>
              </a:r>
              <a:r>
                <a:rPr lang="x-none" sz="2000" b="1" i="0" u="none" strike="noStrike" cap="none">
                  <a:solidFill>
                    <a:srgbClr val="000000"/>
                  </a:solidFill>
                  <a:latin typeface="Arial"/>
                  <a:ea typeface="Arial"/>
                  <a:cs typeface="Arial"/>
                  <a:sym typeface="Arial"/>
                </a:rPr>
                <a:t>, SRN</a:t>
              </a:r>
              <a:endParaRPr/>
            </a:p>
          </p:txBody>
        </p:sp>
        <p:sp>
          <p:nvSpPr>
            <p:cNvPr id="217" name="Google Shape;217;p18"/>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020</a:t>
              </a:r>
              <a:r>
                <a:rPr lang="x-none" sz="1500" b="1" i="0" u="none" strike="noStrike" cap="none">
                  <a:solidFill>
                    <a:srgbClr val="000000"/>
                  </a:solidFill>
                  <a:latin typeface="Arial"/>
                  <a:ea typeface="Arial"/>
                  <a:cs typeface="Arial"/>
                  <a:sym typeface="Arial"/>
                </a:rPr>
                <a:t>  CATCODE: </a:t>
              </a:r>
              <a:r>
                <a:rPr lang="x-none" sz="1500" b="1"/>
                <a:t>9</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09.491 E 033 11.980</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10</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02</a:t>
              </a:r>
              <a:endParaRPr/>
            </a:p>
          </p:txBody>
        </p:sp>
        <p:sp>
          <p:nvSpPr>
            <p:cNvPr id="218" name="Google Shape;218;p18"/>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219" name="Google Shape;219;p18"/>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t>2061</a:t>
              </a:r>
              <a:r>
                <a:rPr lang="x-none" sz="1400" b="1" i="0" u="none" strike="noStrike" cap="none">
                  <a:solidFill>
                    <a:srgbClr val="000000"/>
                  </a:solidFill>
                  <a:latin typeface="Arial"/>
                  <a:ea typeface="Arial"/>
                  <a:cs typeface="Arial"/>
                  <a:sym typeface="Arial"/>
                </a:rPr>
                <a:t>-</a:t>
              </a:r>
              <a:r>
                <a:rPr lang="x-none" b="1"/>
                <a:t>JUL</a:t>
              </a:r>
              <a:r>
                <a:rPr lang="x-none" sz="1400" b="1" i="0" u="none" strike="noStrike" cap="none">
                  <a:solidFill>
                    <a:srgbClr val="000000"/>
                  </a:solidFill>
                  <a:latin typeface="Arial"/>
                  <a:ea typeface="Arial"/>
                  <a:cs typeface="Arial"/>
                  <a:sym typeface="Arial"/>
                </a:rPr>
                <a:t>-</a:t>
              </a:r>
              <a:r>
                <a:rPr lang="x-none" b="1"/>
                <a:t>10</a:t>
              </a:r>
              <a:endParaRPr/>
            </a:p>
          </p:txBody>
        </p:sp>
        <p:pic>
          <p:nvPicPr>
            <p:cNvPr id="220" name="Google Shape;220;p18"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221" name="Google Shape;221;p18"/>
            <p:cNvSpPr/>
            <p:nvPr/>
          </p:nvSpPr>
          <p:spPr>
            <a:xfrm>
              <a:off x="10303776" y="1187827"/>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2" name="Google Shape;222;p18"/>
          <p:cNvSpPr txBox="1"/>
          <p:nvPr/>
        </p:nvSpPr>
        <p:spPr>
          <a:xfrm>
            <a:off x="2444982" y="369662"/>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WEAPONEERING OPTIONS </a:t>
            </a:r>
            <a:r>
              <a:rPr lang="x-none" sz="2000" b="1"/>
              <a:t>1/1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19"/>
          <p:cNvPicPr preferRelativeResize="0"/>
          <p:nvPr/>
        </p:nvPicPr>
        <p:blipFill>
          <a:blip r:embed="rId3">
            <a:alphaModFix/>
          </a:blip>
          <a:stretch>
            <a:fillRect/>
          </a:stretch>
        </p:blipFill>
        <p:spPr>
          <a:xfrm>
            <a:off x="755637" y="1980675"/>
            <a:ext cx="13608075" cy="8711124"/>
          </a:xfrm>
          <a:prstGeom prst="rect">
            <a:avLst/>
          </a:prstGeom>
          <a:noFill/>
          <a:ln>
            <a:noFill/>
          </a:ln>
        </p:spPr>
      </p:pic>
      <p:sp>
        <p:nvSpPr>
          <p:cNvPr id="228" name="Google Shape;228;p19"/>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b="1"/>
              <a:t>CDE 5</a:t>
            </a:r>
            <a:endParaRPr b="1"/>
          </a:p>
          <a:p>
            <a:pPr marL="0" marR="0" lvl="0" indent="0" algn="ctr" rtl="0">
              <a:lnSpc>
                <a:spcPct val="100000"/>
              </a:lnSpc>
              <a:spcBef>
                <a:spcPts val="0"/>
              </a:spcBef>
              <a:spcAft>
                <a:spcPts val="0"/>
              </a:spcAft>
              <a:buClr>
                <a:srgbClr val="000000"/>
              </a:buClr>
              <a:buSzPts val="1400"/>
              <a:buFont typeface="Arial"/>
              <a:buNone/>
            </a:pPr>
            <a:r>
              <a:rPr lang="x-none" b="1"/>
              <a:t>(Mainly due to very dense buildings and civilian residential building nearby)</a:t>
            </a:r>
            <a:endParaRPr sz="1400" b="1" i="0" u="none" strike="noStrike" cap="none">
              <a:solidFill>
                <a:srgbClr val="000000"/>
              </a:solidFill>
              <a:latin typeface="Arial"/>
              <a:ea typeface="Arial"/>
              <a:cs typeface="Arial"/>
              <a:sym typeface="Arial"/>
            </a:endParaRPr>
          </a:p>
        </p:txBody>
      </p:sp>
      <p:sp>
        <p:nvSpPr>
          <p:cNvPr id="229" name="Google Shape;229;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REL TO CJTF-23</a:t>
            </a:r>
            <a:endParaRPr/>
          </a:p>
        </p:txBody>
      </p:sp>
      <p:sp>
        <p:nvSpPr>
          <p:cNvPr id="230" name="Google Shape;230;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p:txBody>
      </p:sp>
      <p:graphicFrame>
        <p:nvGraphicFramePr>
          <p:cNvPr id="231" name="Google Shape;231;p19"/>
          <p:cNvGraphicFramePr/>
          <p:nvPr/>
        </p:nvGraphicFramePr>
        <p:xfrm>
          <a:off x="15380413" y="3557998"/>
          <a:ext cx="1972625" cy="2966800"/>
        </p:xfrm>
        <a:graphic>
          <a:graphicData uri="http://schemas.openxmlformats.org/drawingml/2006/table">
            <a:tbl>
              <a:tblPr firstRow="1" bandRow="1">
                <a:noFill/>
                <a:tableStyleId>{2E0C3376-02AF-41ED-AF63-F1C2ACF5DDB5}</a:tableStyleId>
              </a:tblPr>
              <a:tblGrid>
                <a:gridCol w="858675"/>
                <a:gridCol w="1113950"/>
              </a:tblGrid>
              <a:tr h="370850">
                <a:tc>
                  <a:txBody>
                    <a:bodyPr/>
                    <a:lstStyle/>
                    <a:p>
                      <a:pPr marL="0" marR="0" lvl="0" indent="0" algn="ctr" rtl="0">
                        <a:lnSpc>
                          <a:spcPct val="100000"/>
                        </a:lnSpc>
                        <a:spcBef>
                          <a:spcPts val="0"/>
                        </a:spcBef>
                        <a:spcAft>
                          <a:spcPts val="0"/>
                        </a:spcAft>
                        <a:buNone/>
                      </a:pPr>
                      <a:r>
                        <a:rPr lang="x-none" sz="1400" b="1" u="none" strike="noStrike" cap="none"/>
                        <a:t>METER</a:t>
                      </a:r>
                      <a:endParaRPr/>
                    </a:p>
                  </a:txBody>
                  <a:tcPr marL="91450" marR="91450" marT="45725" marB="45725">
                    <a:solidFill>
                      <a:srgbClr val="BFBFBF"/>
                    </a:solidFill>
                  </a:tcPr>
                </a:tc>
                <a:tc>
                  <a:txBody>
                    <a:bodyPr/>
                    <a:lstStyle/>
                    <a:p>
                      <a:pPr marL="0" marR="0" lvl="0" indent="0" algn="ctr" rtl="0">
                        <a:lnSpc>
                          <a:spcPct val="100000"/>
                        </a:lnSpc>
                        <a:spcBef>
                          <a:spcPts val="0"/>
                        </a:spcBef>
                        <a:spcAft>
                          <a:spcPts val="0"/>
                        </a:spcAft>
                        <a:buNone/>
                      </a:pPr>
                      <a:r>
                        <a:rPr lang="x-none" sz="1400" b="1" u="none" strike="noStrike" cap="none"/>
                        <a:t>FEET</a:t>
                      </a:r>
                      <a:endParaRPr/>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x-none" sz="1400" u="none" strike="noStrike" cap="none"/>
                        <a:t>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165</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75</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246</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100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328</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150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492</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200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656</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250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820</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300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984</a:t>
                      </a:r>
                      <a:endParaRPr/>
                    </a:p>
                  </a:txBody>
                  <a:tcPr marL="91450" marR="91450" marT="45725" marB="45725"/>
                </a:tc>
              </a:tr>
            </a:tbl>
          </a:graphicData>
        </a:graphic>
      </p:graphicFrame>
      <p:grpSp>
        <p:nvGrpSpPr>
          <p:cNvPr id="232" name="Google Shape;232;p19"/>
          <p:cNvGrpSpPr/>
          <p:nvPr/>
        </p:nvGrpSpPr>
        <p:grpSpPr>
          <a:xfrm>
            <a:off x="1" y="0"/>
            <a:ext cx="15119394" cy="1980670"/>
            <a:chOff x="1" y="0"/>
            <a:chExt cx="15119394" cy="1980670"/>
          </a:xfrm>
        </p:grpSpPr>
        <p:sp>
          <p:nvSpPr>
            <p:cNvPr id="233" name="Google Shape;233;p19"/>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34" name="Google Shape;234;p19"/>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35" name="Google Shape;235;p19"/>
            <p:cNvGrpSpPr/>
            <p:nvPr/>
          </p:nvGrpSpPr>
          <p:grpSpPr>
            <a:xfrm>
              <a:off x="1" y="0"/>
              <a:ext cx="15119394" cy="1921616"/>
              <a:chOff x="1" y="-1616"/>
              <a:chExt cx="15119394" cy="1921616"/>
            </a:xfrm>
          </p:grpSpPr>
          <p:sp>
            <p:nvSpPr>
              <p:cNvPr id="236" name="Google Shape;236;p19"/>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7" name="Google Shape;237;p19"/>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8" name="Google Shape;238;p19"/>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9" name="Google Shape;239;p19"/>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0" name="Google Shape;240;p19"/>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 name="Google Shape;241;p19"/>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2" name="Google Shape;242;p19"/>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Olengorsk Ammunition Factory</a:t>
              </a:r>
              <a:r>
                <a:rPr lang="x-none" sz="2000" b="1" i="0" u="none" strike="noStrike" cap="none">
                  <a:solidFill>
                    <a:srgbClr val="000000"/>
                  </a:solidFill>
                  <a:latin typeface="Arial"/>
                  <a:ea typeface="Arial"/>
                  <a:cs typeface="Arial"/>
                  <a:sym typeface="Arial"/>
                </a:rPr>
                <a:t>, SRN</a:t>
              </a:r>
              <a:endParaRPr/>
            </a:p>
          </p:txBody>
        </p:sp>
        <p:sp>
          <p:nvSpPr>
            <p:cNvPr id="243" name="Google Shape;243;p19"/>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020</a:t>
              </a:r>
              <a:r>
                <a:rPr lang="x-none" sz="1500" b="1" i="0" u="none" strike="noStrike" cap="none">
                  <a:solidFill>
                    <a:srgbClr val="000000"/>
                  </a:solidFill>
                  <a:latin typeface="Arial"/>
                  <a:ea typeface="Arial"/>
                  <a:cs typeface="Arial"/>
                  <a:sym typeface="Arial"/>
                </a:rPr>
                <a:t>  CATCODE: </a:t>
              </a:r>
              <a:r>
                <a:rPr lang="x-none" sz="1500" b="1"/>
                <a:t>9</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09.491 E 033 11.980</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10</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02</a:t>
              </a:r>
              <a:endParaRPr/>
            </a:p>
          </p:txBody>
        </p:sp>
        <p:sp>
          <p:nvSpPr>
            <p:cNvPr id="244" name="Google Shape;244;p19"/>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245" name="Google Shape;245;p19"/>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t>2061</a:t>
              </a:r>
              <a:r>
                <a:rPr lang="x-none" sz="1400" b="1" i="0" u="none" strike="noStrike" cap="none">
                  <a:solidFill>
                    <a:srgbClr val="000000"/>
                  </a:solidFill>
                  <a:latin typeface="Arial"/>
                  <a:ea typeface="Arial"/>
                  <a:cs typeface="Arial"/>
                  <a:sym typeface="Arial"/>
                </a:rPr>
                <a:t>-</a:t>
              </a:r>
              <a:r>
                <a:rPr lang="x-none" b="1"/>
                <a:t>JUL</a:t>
              </a:r>
              <a:r>
                <a:rPr lang="x-none" sz="1400" b="1" i="0" u="none" strike="noStrike" cap="none">
                  <a:solidFill>
                    <a:srgbClr val="000000"/>
                  </a:solidFill>
                  <a:latin typeface="Arial"/>
                  <a:ea typeface="Arial"/>
                  <a:cs typeface="Arial"/>
                  <a:sym typeface="Arial"/>
                </a:rPr>
                <a:t>-</a:t>
              </a:r>
              <a:r>
                <a:rPr lang="x-none" b="1"/>
                <a:t>10</a:t>
              </a:r>
              <a:endParaRPr/>
            </a:p>
          </p:txBody>
        </p:sp>
        <p:pic>
          <p:nvPicPr>
            <p:cNvPr id="246" name="Google Shape;246;p19"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247" name="Google Shape;247;p19"/>
            <p:cNvSpPr/>
            <p:nvPr/>
          </p:nvSpPr>
          <p:spPr>
            <a:xfrm>
              <a:off x="10303776" y="1187827"/>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8" name="Google Shape;248;p19"/>
          <p:cNvSpPr txBox="1"/>
          <p:nvPr/>
        </p:nvSpPr>
        <p:spPr>
          <a:xfrm>
            <a:off x="2429057" y="341867"/>
            <a:ext cx="668659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COLLATERAL DAMAGE ESTIMATION GRAPHIC </a:t>
            </a:r>
            <a:r>
              <a:rPr lang="x-none" sz="2000" b="1"/>
              <a:t>1/1</a:t>
            </a:r>
            <a:endParaRPr/>
          </a:p>
        </p:txBody>
      </p:sp>
      <p:grpSp>
        <p:nvGrpSpPr>
          <p:cNvPr id="249" name="Google Shape;249;p19"/>
          <p:cNvGrpSpPr/>
          <p:nvPr/>
        </p:nvGrpSpPr>
        <p:grpSpPr>
          <a:xfrm rot="-1010521">
            <a:off x="14195967" y="2629724"/>
            <a:ext cx="559096" cy="692921"/>
            <a:chOff x="15526400" y="3343535"/>
            <a:chExt cx="1172983" cy="1324524"/>
          </a:xfrm>
        </p:grpSpPr>
        <p:sp>
          <p:nvSpPr>
            <p:cNvPr id="250" name="Google Shape;250;p19"/>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51" name="Google Shape;251;p19"/>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252" name="Google Shape;252;p19"/>
          <p:cNvGrpSpPr/>
          <p:nvPr/>
        </p:nvGrpSpPr>
        <p:grpSpPr>
          <a:xfrm>
            <a:off x="8300152" y="4096928"/>
            <a:ext cx="3544178" cy="3591763"/>
            <a:chOff x="6021186" y="4824155"/>
            <a:chExt cx="5955600" cy="5804400"/>
          </a:xfrm>
        </p:grpSpPr>
        <p:sp>
          <p:nvSpPr>
            <p:cNvPr id="253" name="Google Shape;253;p19"/>
            <p:cNvSpPr/>
            <p:nvPr/>
          </p:nvSpPr>
          <p:spPr>
            <a:xfrm>
              <a:off x="6021186" y="4824155"/>
              <a:ext cx="5955600" cy="5804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9"/>
            <p:cNvSpPr/>
            <p:nvPr/>
          </p:nvSpPr>
          <p:spPr>
            <a:xfrm>
              <a:off x="8957439" y="7681340"/>
              <a:ext cx="72900" cy="71400"/>
            </a:xfrm>
            <a:prstGeom prst="ellipse">
              <a:avLst/>
            </a:prstGeom>
            <a:solidFill>
              <a:srgbClr val="000000"/>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cxnSp>
        <p:nvCxnSpPr>
          <p:cNvPr id="255" name="Google Shape;255;p19"/>
          <p:cNvCxnSpPr>
            <a:stCxn id="256" idx="2"/>
            <a:endCxn id="253" idx="1"/>
          </p:cNvCxnSpPr>
          <p:nvPr/>
        </p:nvCxnSpPr>
        <p:spPr>
          <a:xfrm>
            <a:off x="8261738" y="3928850"/>
            <a:ext cx="557400" cy="694200"/>
          </a:xfrm>
          <a:prstGeom prst="straightConnector1">
            <a:avLst/>
          </a:prstGeom>
          <a:noFill/>
          <a:ln w="28575" cap="flat" cmpd="sng">
            <a:solidFill>
              <a:srgbClr val="FF0000"/>
            </a:solidFill>
            <a:prstDash val="solid"/>
            <a:round/>
            <a:headEnd type="none" w="sm" len="sm"/>
            <a:tailEnd type="none" w="sm" len="sm"/>
          </a:ln>
        </p:spPr>
      </p:cxnSp>
      <p:sp>
        <p:nvSpPr>
          <p:cNvPr id="257" name="Google Shape;257;p19"/>
          <p:cNvSpPr/>
          <p:nvPr/>
        </p:nvSpPr>
        <p:spPr>
          <a:xfrm>
            <a:off x="9034425" y="4904450"/>
            <a:ext cx="1992175" cy="1967250"/>
          </a:xfrm>
          <a:custGeom>
            <a:avLst/>
            <a:gdLst/>
            <a:ahLst/>
            <a:cxnLst/>
            <a:rect l="l" t="t" r="r" b="b"/>
            <a:pathLst>
              <a:path w="79687" h="78690" extrusionOk="0">
                <a:moveTo>
                  <a:pt x="21914" y="0"/>
                </a:moveTo>
                <a:lnTo>
                  <a:pt x="0" y="55780"/>
                </a:lnTo>
                <a:lnTo>
                  <a:pt x="57026" y="78690"/>
                </a:lnTo>
                <a:lnTo>
                  <a:pt x="79687" y="21415"/>
                </a:lnTo>
                <a:close/>
              </a:path>
            </a:pathLst>
          </a:custGeom>
          <a:solidFill>
            <a:srgbClr val="F3F3F3">
              <a:alpha val="40000"/>
            </a:srgbClr>
          </a:solidFill>
          <a:ln w="28575" cap="flat" cmpd="sng">
            <a:solidFill>
              <a:schemeClr val="lt1"/>
            </a:solidFill>
            <a:prstDash val="solid"/>
            <a:round/>
            <a:headEnd type="none" w="med" len="med"/>
            <a:tailEnd type="none" w="med" len="med"/>
          </a:ln>
        </p:spPr>
      </p:sp>
      <p:sp>
        <p:nvSpPr>
          <p:cNvPr id="258" name="Google Shape;258;p19"/>
          <p:cNvSpPr txBox="1"/>
          <p:nvPr/>
        </p:nvSpPr>
        <p:spPr>
          <a:xfrm>
            <a:off x="3852975" y="4204863"/>
            <a:ext cx="1972500" cy="785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NCC: </a:t>
            </a:r>
            <a:r>
              <a:rPr lang="x-none" sz="1000" b="1"/>
              <a:t>Civilian industrial area</a:t>
            </a:r>
            <a:endParaRPr sz="1000" b="1"/>
          </a:p>
          <a:p>
            <a:pPr marL="0" marR="0" lvl="0" indent="0" algn="l" rtl="0">
              <a:lnSpc>
                <a:spcPct val="100000"/>
              </a:lnSpc>
              <a:spcBef>
                <a:spcPts val="0"/>
              </a:spcBef>
              <a:spcAft>
                <a:spcPts val="0"/>
              </a:spcAft>
              <a:buClr>
                <a:srgbClr val="000000"/>
              </a:buClr>
              <a:buSzPts val="1000"/>
              <a:buFont typeface="Arial"/>
              <a:buNone/>
            </a:pPr>
            <a:r>
              <a:rPr lang="x-none" sz="1000" b="1"/>
              <a:t>70</a:t>
            </a:r>
            <a:r>
              <a:rPr lang="x-none" sz="1000" b="1" i="0" u="none" strike="noStrike" cap="none">
                <a:solidFill>
                  <a:srgbClr val="000000"/>
                </a:solidFill>
                <a:latin typeface="Arial"/>
                <a:ea typeface="Arial"/>
                <a:cs typeface="Arial"/>
                <a:sym typeface="Arial"/>
              </a:rPr>
              <a:t> FT </a:t>
            </a:r>
            <a:r>
              <a:rPr lang="x-none" sz="1000" b="1"/>
              <a:t>NW</a:t>
            </a:r>
            <a:r>
              <a:rPr lang="x-none" sz="1000" b="1" i="0" u="none" strike="noStrike" cap="none">
                <a:solidFill>
                  <a:srgbClr val="000000"/>
                </a:solidFill>
                <a:latin typeface="Arial"/>
                <a:ea typeface="Arial"/>
                <a:cs typeface="Arial"/>
                <a:sym typeface="Arial"/>
              </a:rPr>
              <a:t> FROM DPI </a:t>
            </a:r>
            <a:r>
              <a:rPr lang="x-none" sz="1000" b="1"/>
              <a:t>B</a:t>
            </a:r>
            <a:endParaRPr sz="1000" b="1"/>
          </a:p>
          <a:p>
            <a:pPr marL="0" lvl="0" indent="0" algn="l" rtl="0">
              <a:spcBef>
                <a:spcPts val="0"/>
              </a:spcBef>
              <a:spcAft>
                <a:spcPts val="0"/>
              </a:spcAft>
              <a:buClr>
                <a:srgbClr val="000000"/>
              </a:buClr>
              <a:buSzPts val="1000"/>
              <a:buFont typeface="Arial"/>
              <a:buNone/>
            </a:pPr>
            <a:r>
              <a:rPr lang="x-none" sz="1000" b="1">
                <a:solidFill>
                  <a:srgbClr val="000000"/>
                </a:solidFill>
              </a:rPr>
              <a:t>1</a:t>
            </a:r>
            <a:r>
              <a:rPr lang="x-none" sz="1000" b="1"/>
              <a:t>00</a:t>
            </a:r>
            <a:r>
              <a:rPr lang="x-none" sz="1000" b="1">
                <a:solidFill>
                  <a:srgbClr val="000000"/>
                </a:solidFill>
              </a:rPr>
              <a:t> FT </a:t>
            </a:r>
            <a:r>
              <a:rPr lang="x-none" sz="1000" b="1"/>
              <a:t>SE</a:t>
            </a:r>
            <a:r>
              <a:rPr lang="x-none" sz="1000" b="1">
                <a:solidFill>
                  <a:srgbClr val="000000"/>
                </a:solidFill>
              </a:rPr>
              <a:t> FROM DPI A</a:t>
            </a:r>
            <a:endParaRPr sz="1000" b="1">
              <a:solidFill>
                <a:srgbClr val="000000"/>
              </a:solidFill>
            </a:endParaRPr>
          </a:p>
          <a:p>
            <a:pPr marL="0" lvl="0" indent="0" algn="l" rtl="0">
              <a:spcBef>
                <a:spcPts val="0"/>
              </a:spcBef>
              <a:spcAft>
                <a:spcPts val="0"/>
              </a:spcAft>
              <a:buClr>
                <a:srgbClr val="000000"/>
              </a:buClr>
              <a:buSzPts val="1000"/>
              <a:buFont typeface="Arial"/>
              <a:buNone/>
            </a:pPr>
            <a:r>
              <a:rPr lang="x-none" sz="1000" b="1"/>
              <a:t>2</a:t>
            </a:r>
            <a:r>
              <a:rPr lang="x-none" sz="1000" b="1">
                <a:solidFill>
                  <a:srgbClr val="000000"/>
                </a:solidFill>
              </a:rPr>
              <a:t>50 FT </a:t>
            </a:r>
            <a:r>
              <a:rPr lang="x-none" sz="1000" b="1"/>
              <a:t>SW</a:t>
            </a:r>
            <a:r>
              <a:rPr lang="x-none" sz="1000" b="1">
                <a:solidFill>
                  <a:srgbClr val="000000"/>
                </a:solidFill>
              </a:rPr>
              <a:t> FROM DPI </a:t>
            </a:r>
            <a:r>
              <a:rPr lang="x-none" sz="1000" b="1"/>
              <a:t>A</a:t>
            </a:r>
            <a:endParaRPr sz="1000" b="1">
              <a:solidFill>
                <a:srgbClr val="000000"/>
              </a:solidFill>
            </a:endParaRPr>
          </a:p>
        </p:txBody>
      </p:sp>
      <p:cxnSp>
        <p:nvCxnSpPr>
          <p:cNvPr id="259" name="Google Shape;259;p19"/>
          <p:cNvCxnSpPr>
            <a:stCxn id="258" idx="3"/>
          </p:cNvCxnSpPr>
          <p:nvPr/>
        </p:nvCxnSpPr>
        <p:spPr>
          <a:xfrm>
            <a:off x="5825475" y="4597413"/>
            <a:ext cx="1718100" cy="2100"/>
          </a:xfrm>
          <a:prstGeom prst="straightConnector1">
            <a:avLst/>
          </a:prstGeom>
          <a:noFill/>
          <a:ln w="28575" cap="flat" cmpd="sng">
            <a:solidFill>
              <a:srgbClr val="FFFFFF"/>
            </a:solidFill>
            <a:prstDash val="dash"/>
            <a:round/>
            <a:headEnd type="none" w="sm" len="sm"/>
            <a:tailEnd type="none" w="sm" len="sm"/>
          </a:ln>
        </p:spPr>
      </p:cxnSp>
      <p:sp>
        <p:nvSpPr>
          <p:cNvPr id="260" name="Google Shape;260;p19"/>
          <p:cNvSpPr/>
          <p:nvPr/>
        </p:nvSpPr>
        <p:spPr>
          <a:xfrm>
            <a:off x="7366375" y="4151925"/>
            <a:ext cx="5519250" cy="3508450"/>
          </a:xfrm>
          <a:custGeom>
            <a:avLst/>
            <a:gdLst/>
            <a:ahLst/>
            <a:cxnLst/>
            <a:rect l="l" t="t" r="r" b="b"/>
            <a:pathLst>
              <a:path w="220770" h="140338" extrusionOk="0">
                <a:moveTo>
                  <a:pt x="16641" y="0"/>
                </a:moveTo>
                <a:lnTo>
                  <a:pt x="0" y="39938"/>
                </a:lnTo>
                <a:lnTo>
                  <a:pt x="36611" y="53251"/>
                </a:lnTo>
                <a:lnTo>
                  <a:pt x="29954" y="73220"/>
                </a:lnTo>
                <a:lnTo>
                  <a:pt x="194145" y="140338"/>
                </a:lnTo>
                <a:lnTo>
                  <a:pt x="220770" y="76548"/>
                </a:lnTo>
                <a:lnTo>
                  <a:pt x="185270" y="33281"/>
                </a:lnTo>
                <a:close/>
              </a:path>
            </a:pathLst>
          </a:custGeom>
          <a:noFill/>
          <a:ln w="28575" cap="flat" cmpd="sng">
            <a:solidFill>
              <a:schemeClr val="lt1"/>
            </a:solidFill>
            <a:prstDash val="dash"/>
            <a:round/>
            <a:headEnd type="none" w="med" len="med"/>
            <a:tailEnd type="none" w="med" len="med"/>
          </a:ln>
        </p:spPr>
      </p:sp>
      <p:sp>
        <p:nvSpPr>
          <p:cNvPr id="261" name="Google Shape;261;p19"/>
          <p:cNvSpPr txBox="1"/>
          <p:nvPr/>
        </p:nvSpPr>
        <p:spPr>
          <a:xfrm>
            <a:off x="3876850" y="5764100"/>
            <a:ext cx="14319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b="1">
                <a:solidFill>
                  <a:schemeClr val="dk1"/>
                </a:solidFill>
              </a:rPr>
              <a:t>SRNTGT015</a:t>
            </a:r>
            <a:endParaRPr sz="1400" b="1" i="0" u="none" strike="noStrike" cap="none">
              <a:solidFill>
                <a:schemeClr val="dk1"/>
              </a:solidFill>
              <a:latin typeface="Arial"/>
              <a:ea typeface="Arial"/>
              <a:cs typeface="Arial"/>
              <a:sym typeface="Arial"/>
            </a:endParaRPr>
          </a:p>
        </p:txBody>
      </p:sp>
      <p:sp>
        <p:nvSpPr>
          <p:cNvPr id="262" name="Google Shape;262;p19"/>
          <p:cNvSpPr/>
          <p:nvPr/>
        </p:nvSpPr>
        <p:spPr>
          <a:xfrm>
            <a:off x="6120350" y="5207950"/>
            <a:ext cx="1919325" cy="1955125"/>
          </a:xfrm>
          <a:custGeom>
            <a:avLst/>
            <a:gdLst/>
            <a:ahLst/>
            <a:cxnLst/>
            <a:rect l="l" t="t" r="r" b="b"/>
            <a:pathLst>
              <a:path w="76773" h="78205" extrusionOk="0">
                <a:moveTo>
                  <a:pt x="23490" y="0"/>
                </a:moveTo>
                <a:lnTo>
                  <a:pt x="0" y="57580"/>
                </a:lnTo>
                <a:lnTo>
                  <a:pt x="52710" y="78205"/>
                </a:lnTo>
                <a:lnTo>
                  <a:pt x="76773" y="19766"/>
                </a:lnTo>
                <a:close/>
              </a:path>
            </a:pathLst>
          </a:custGeom>
          <a:noFill/>
          <a:ln w="28575" cap="flat" cmpd="sng">
            <a:solidFill>
              <a:schemeClr val="lt1"/>
            </a:solidFill>
            <a:prstDash val="dash"/>
            <a:round/>
            <a:headEnd type="none" w="med" len="med"/>
            <a:tailEnd type="none" w="med" len="med"/>
          </a:ln>
        </p:spPr>
      </p:sp>
      <p:cxnSp>
        <p:nvCxnSpPr>
          <p:cNvPr id="263" name="Google Shape;263;p19"/>
          <p:cNvCxnSpPr>
            <a:stCxn id="261" idx="3"/>
          </p:cNvCxnSpPr>
          <p:nvPr/>
        </p:nvCxnSpPr>
        <p:spPr>
          <a:xfrm>
            <a:off x="5308750" y="5906150"/>
            <a:ext cx="1043100" cy="19800"/>
          </a:xfrm>
          <a:prstGeom prst="straightConnector1">
            <a:avLst/>
          </a:prstGeom>
          <a:noFill/>
          <a:ln w="28575" cap="flat" cmpd="sng">
            <a:solidFill>
              <a:srgbClr val="FFFFFF"/>
            </a:solidFill>
            <a:prstDash val="dash"/>
            <a:round/>
            <a:headEnd type="none" w="sm" len="sm"/>
            <a:tailEnd type="none" w="sm" len="sm"/>
          </a:ln>
        </p:spPr>
      </p:cxnSp>
      <p:cxnSp>
        <p:nvCxnSpPr>
          <p:cNvPr id="264" name="Google Shape;264;p19"/>
          <p:cNvCxnSpPr>
            <a:stCxn id="265" idx="1"/>
          </p:cNvCxnSpPr>
          <p:nvPr/>
        </p:nvCxnSpPr>
        <p:spPr>
          <a:xfrm flipH="1">
            <a:off x="12115375" y="4683750"/>
            <a:ext cx="1031400" cy="1005600"/>
          </a:xfrm>
          <a:prstGeom prst="straightConnector1">
            <a:avLst/>
          </a:prstGeom>
          <a:noFill/>
          <a:ln w="28575" cap="flat" cmpd="sng">
            <a:solidFill>
              <a:srgbClr val="FFFFFF"/>
            </a:solidFill>
            <a:prstDash val="solid"/>
            <a:round/>
            <a:headEnd type="none" w="sm" len="sm"/>
            <a:tailEnd type="oval" w="sm" len="sm"/>
          </a:ln>
        </p:spPr>
      </p:cxnSp>
      <p:sp>
        <p:nvSpPr>
          <p:cNvPr id="265" name="Google Shape;265;p19"/>
          <p:cNvSpPr txBox="1"/>
          <p:nvPr/>
        </p:nvSpPr>
        <p:spPr>
          <a:xfrm>
            <a:off x="13146775" y="4291200"/>
            <a:ext cx="1972500" cy="785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x-none" sz="1000" b="1" i="0" u="none" strike="noStrike" cap="none">
                <a:solidFill>
                  <a:srgbClr val="000000"/>
                </a:solidFill>
                <a:latin typeface="Arial"/>
                <a:ea typeface="Arial"/>
                <a:cs typeface="Arial"/>
                <a:sym typeface="Arial"/>
              </a:rPr>
              <a:t>NCC:</a:t>
            </a:r>
            <a:endParaRPr sz="1000" b="1"/>
          </a:p>
          <a:p>
            <a:pPr marL="0" marR="0" lvl="0" indent="0" algn="l" rtl="0">
              <a:lnSpc>
                <a:spcPct val="100000"/>
              </a:lnSpc>
              <a:spcBef>
                <a:spcPts val="0"/>
              </a:spcBef>
              <a:spcAft>
                <a:spcPts val="0"/>
              </a:spcAft>
              <a:buClr>
                <a:srgbClr val="000000"/>
              </a:buClr>
              <a:buSzPts val="1000"/>
              <a:buFont typeface="Arial"/>
              <a:buNone/>
            </a:pPr>
            <a:r>
              <a:rPr lang="x-none" sz="1000" b="1"/>
              <a:t>Closest civilian</a:t>
            </a:r>
            <a:endParaRPr sz="1000" b="1"/>
          </a:p>
          <a:p>
            <a:pPr marL="0" marR="0" lvl="0" indent="0" algn="l" rtl="0">
              <a:lnSpc>
                <a:spcPct val="100000"/>
              </a:lnSpc>
              <a:spcBef>
                <a:spcPts val="0"/>
              </a:spcBef>
              <a:spcAft>
                <a:spcPts val="0"/>
              </a:spcAft>
              <a:buClr>
                <a:srgbClr val="000000"/>
              </a:buClr>
              <a:buSzPts val="1000"/>
              <a:buFont typeface="Arial"/>
              <a:buNone/>
            </a:pPr>
            <a:r>
              <a:rPr lang="x-none" sz="1000" b="1"/>
              <a:t>residential building</a:t>
            </a:r>
            <a:endParaRPr sz="1000" b="1"/>
          </a:p>
          <a:p>
            <a:pPr marL="0" lvl="0" indent="0" algn="l" rtl="0">
              <a:spcBef>
                <a:spcPts val="0"/>
              </a:spcBef>
              <a:spcAft>
                <a:spcPts val="0"/>
              </a:spcAft>
              <a:buClr>
                <a:srgbClr val="000000"/>
              </a:buClr>
              <a:buSzPts val="1000"/>
              <a:buFont typeface="Arial"/>
              <a:buNone/>
            </a:pPr>
            <a:r>
              <a:rPr lang="x-none" sz="1000" b="1"/>
              <a:t>Range ca. 550 FT</a:t>
            </a:r>
            <a:endParaRPr sz="1000" b="1">
              <a:solidFill>
                <a:srgbClr val="000000"/>
              </a:solidFill>
            </a:endParaRPr>
          </a:p>
        </p:txBody>
      </p:sp>
      <p:sp>
        <p:nvSpPr>
          <p:cNvPr id="256" name="Google Shape;256;p19"/>
          <p:cNvSpPr txBox="1"/>
          <p:nvPr/>
        </p:nvSpPr>
        <p:spPr>
          <a:xfrm>
            <a:off x="7776638" y="3529250"/>
            <a:ext cx="970200" cy="399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x-none" sz="1000" b="1"/>
              <a:t>CER</a:t>
            </a:r>
            <a:endParaRPr sz="1000" b="1"/>
          </a:p>
          <a:p>
            <a:pPr marL="0" marR="0" lvl="0" indent="0" algn="ctr" rtl="0">
              <a:lnSpc>
                <a:spcPct val="100000"/>
              </a:lnSpc>
              <a:spcBef>
                <a:spcPts val="0"/>
              </a:spcBef>
              <a:spcAft>
                <a:spcPts val="0"/>
              </a:spcAft>
              <a:buClr>
                <a:srgbClr val="000000"/>
              </a:buClr>
              <a:buSzPts val="1000"/>
              <a:buFont typeface="Arial"/>
              <a:buNone/>
            </a:pPr>
            <a:r>
              <a:rPr lang="x-none" sz="1000" b="1"/>
              <a:t>(r = 150m)</a:t>
            </a:r>
            <a:endParaRPr sz="1000" b="1"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270" name="Google Shape;270;p20"/>
          <p:cNvGraphicFramePr/>
          <p:nvPr/>
        </p:nvGraphicFramePr>
        <p:xfrm>
          <a:off x="25" y="2625285"/>
          <a:ext cx="15119925" cy="6461370"/>
        </p:xfrm>
        <a:graphic>
          <a:graphicData uri="http://schemas.openxmlformats.org/drawingml/2006/table">
            <a:tbl>
              <a:tblPr>
                <a:noFill/>
                <a:tableStyleId>{F4EF77C8-8B3A-4141-A3A9-B37B25377CF4}</a:tableStyleId>
              </a:tblPr>
              <a:tblGrid>
                <a:gridCol w="1096550"/>
                <a:gridCol w="2864850"/>
                <a:gridCol w="1228650"/>
                <a:gridCol w="2704075"/>
                <a:gridCol w="2704075"/>
                <a:gridCol w="4521725"/>
              </a:tblGrid>
              <a:tr h="487650">
                <a:tc gridSpan="6">
                  <a:txBody>
                    <a:bodyPr/>
                    <a:lstStyle/>
                    <a:p>
                      <a:pPr marL="0" marR="0" lvl="0" indent="0" algn="ctr" rtl="0">
                        <a:lnSpc>
                          <a:spcPct val="100000"/>
                        </a:lnSpc>
                        <a:spcBef>
                          <a:spcPts val="0"/>
                        </a:spcBef>
                        <a:spcAft>
                          <a:spcPts val="0"/>
                        </a:spcAft>
                        <a:buClr>
                          <a:schemeClr val="dk1"/>
                        </a:buClr>
                        <a:buSzPts val="1100"/>
                        <a:buFont typeface="Arial"/>
                        <a:buNone/>
                      </a:pPr>
                      <a:r>
                        <a:rPr lang="x-none" sz="2000" b="1" u="none" strike="noStrike" cap="none">
                          <a:solidFill>
                            <a:schemeClr val="dk1"/>
                          </a:solidFill>
                        </a:rPr>
                        <a:t>COLLATERAL DAMAGES WITHIN A 500M RADIUS</a:t>
                      </a:r>
                      <a:endParaRPr sz="20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2">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Closest civilian industrial building</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13</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290° / 70ft from DPI B</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Potential civilian casualties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000"/>
                        <a:buFont typeface="Arial"/>
                        <a:buNone/>
                      </a:pPr>
                      <a:r>
                        <a:rPr lang="x-none">
                          <a:solidFill>
                            <a:srgbClr val="000000"/>
                          </a:solidFill>
                        </a:rPr>
                        <a:t>Closest civilian residential building</a:t>
                      </a:r>
                      <a:endParaRPr sz="1800" u="none" strike="noStrike" cap="none">
                        <a:solidFill>
                          <a:srgbClr val="000000"/>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rgbClr val="000000"/>
                          </a:solidFill>
                        </a:rPr>
                        <a:t>14</a:t>
                      </a:r>
                      <a:endParaRPr sz="1400" u="none" strike="noStrike" cap="none">
                        <a:solidFill>
                          <a:srgbClr val="000000"/>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rgbClr val="000000"/>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solidFill>
                            <a:srgbClr val="000000"/>
                          </a:solidFill>
                        </a:rPr>
                        <a:t>090° / </a:t>
                      </a:r>
                      <a:r>
                        <a:rPr lang="x-none"/>
                        <a:t>550</a:t>
                      </a:r>
                      <a:r>
                        <a:rPr lang="x-none">
                          <a:solidFill>
                            <a:srgbClr val="000000"/>
                          </a:solidFill>
                        </a:rPr>
                        <a:t> ft from DPI </a:t>
                      </a:r>
                      <a:r>
                        <a:rPr lang="x-none"/>
                        <a:t>C</a:t>
                      </a:r>
                      <a:endParaRPr sz="1400" u="none" strike="noStrike" cap="none"/>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solidFill>
                            <a:srgbClr val="000000"/>
                          </a:solidFill>
                        </a:rPr>
                        <a:t>Potential huge civilian casualities</a:t>
                      </a:r>
                      <a:endParaRPr sz="1400" u="none" strike="noStrike" cap="none"/>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6">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6">
                  <a:txBody>
                    <a:bodyPr/>
                    <a:lstStyle/>
                    <a:p>
                      <a:pPr marL="0" marR="0" lvl="0" indent="0" algn="ctr" rtl="0">
                        <a:lnSpc>
                          <a:spcPct val="100000"/>
                        </a:lnSpc>
                        <a:spcBef>
                          <a:spcPts val="0"/>
                        </a:spcBef>
                        <a:spcAft>
                          <a:spcPts val="0"/>
                        </a:spcAft>
                        <a:buClr>
                          <a:srgbClr val="000000"/>
                        </a:buClr>
                        <a:buSzPts val="2000"/>
                        <a:buFont typeface="Arial"/>
                        <a:buNone/>
                      </a:pPr>
                      <a:r>
                        <a:rPr lang="x-none" sz="2000" b="1" u="none" strike="noStrike" cap="none">
                          <a:solidFill>
                            <a:schemeClr val="dk1"/>
                          </a:solidFill>
                        </a:rPr>
                        <a:t>NO STRIKE ENTITIES WITHIN A 500M RADIUS</a:t>
                      </a: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NSE ID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015</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a:solidFill>
                            <a:schemeClr val="dk1"/>
                          </a:solidFill>
                        </a:rPr>
                        <a:t>Olenogorsk Uranium Enrichment Facility</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a:solidFill>
                            <a:schemeClr val="dk1"/>
                          </a:solidFill>
                        </a:rPr>
                        <a:t>1</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a:solidFill>
                            <a:schemeClr val="dk1"/>
                          </a:solidFill>
                        </a:rPr>
                        <a:t>N 68 09.529 E 033 11.712</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a:t>ca. 800ft W from SRNTGT020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grpSp>
        <p:nvGrpSpPr>
          <p:cNvPr id="271" name="Google Shape;271;p20"/>
          <p:cNvGrpSpPr/>
          <p:nvPr/>
        </p:nvGrpSpPr>
        <p:grpSpPr>
          <a:xfrm>
            <a:off x="1" y="0"/>
            <a:ext cx="15119394" cy="1980670"/>
            <a:chOff x="1" y="0"/>
            <a:chExt cx="15119394" cy="1980670"/>
          </a:xfrm>
        </p:grpSpPr>
        <p:sp>
          <p:nvSpPr>
            <p:cNvPr id="272" name="Google Shape;272;p20"/>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73" name="Google Shape;273;p20"/>
            <p:cNvPicPr preferRelativeResize="0"/>
            <p:nvPr/>
          </p:nvPicPr>
          <p:blipFill rotWithShape="1">
            <a:blip r:embed="rId3">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74" name="Google Shape;274;p20"/>
            <p:cNvGrpSpPr/>
            <p:nvPr/>
          </p:nvGrpSpPr>
          <p:grpSpPr>
            <a:xfrm>
              <a:off x="1" y="0"/>
              <a:ext cx="15119394" cy="1921616"/>
              <a:chOff x="1" y="-1616"/>
              <a:chExt cx="15119394" cy="1921616"/>
            </a:xfrm>
          </p:grpSpPr>
          <p:sp>
            <p:nvSpPr>
              <p:cNvPr id="275" name="Google Shape;275;p20"/>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6" name="Google Shape;276;p20"/>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7" name="Google Shape;277;p20"/>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20"/>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9" name="Google Shape;279;p20"/>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0" name="Google Shape;280;p20"/>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81" name="Google Shape;281;p20"/>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Olengorsk Ammunition Factory</a:t>
              </a:r>
              <a:r>
                <a:rPr lang="x-none" sz="2000" b="1" i="0" u="none" strike="noStrike" cap="none">
                  <a:solidFill>
                    <a:srgbClr val="000000"/>
                  </a:solidFill>
                  <a:latin typeface="Arial"/>
                  <a:ea typeface="Arial"/>
                  <a:cs typeface="Arial"/>
                  <a:sym typeface="Arial"/>
                </a:rPr>
                <a:t>, SRN</a:t>
              </a:r>
              <a:endParaRPr/>
            </a:p>
          </p:txBody>
        </p:sp>
        <p:sp>
          <p:nvSpPr>
            <p:cNvPr id="282" name="Google Shape;282;p20"/>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020</a:t>
              </a:r>
              <a:r>
                <a:rPr lang="x-none" sz="1500" b="1" i="0" u="none" strike="noStrike" cap="none">
                  <a:solidFill>
                    <a:srgbClr val="000000"/>
                  </a:solidFill>
                  <a:latin typeface="Arial"/>
                  <a:ea typeface="Arial"/>
                  <a:cs typeface="Arial"/>
                  <a:sym typeface="Arial"/>
                </a:rPr>
                <a:t>  CATCODE: </a:t>
              </a:r>
              <a:r>
                <a:rPr lang="x-none" sz="1500" b="1"/>
                <a:t>9</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09.491 E 033 11.980</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10</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02</a:t>
              </a:r>
              <a:endParaRPr/>
            </a:p>
          </p:txBody>
        </p:sp>
        <p:sp>
          <p:nvSpPr>
            <p:cNvPr id="283" name="Google Shape;283;p20"/>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284" name="Google Shape;284;p20"/>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t>2061</a:t>
              </a:r>
              <a:r>
                <a:rPr lang="x-none" sz="1400" b="1" i="0" u="none" strike="noStrike" cap="none">
                  <a:solidFill>
                    <a:srgbClr val="000000"/>
                  </a:solidFill>
                  <a:latin typeface="Arial"/>
                  <a:ea typeface="Arial"/>
                  <a:cs typeface="Arial"/>
                  <a:sym typeface="Arial"/>
                </a:rPr>
                <a:t>-</a:t>
              </a:r>
              <a:r>
                <a:rPr lang="x-none" b="1"/>
                <a:t>JUL</a:t>
              </a:r>
              <a:r>
                <a:rPr lang="x-none" sz="1400" b="1" i="0" u="none" strike="noStrike" cap="none">
                  <a:solidFill>
                    <a:srgbClr val="000000"/>
                  </a:solidFill>
                  <a:latin typeface="Arial"/>
                  <a:ea typeface="Arial"/>
                  <a:cs typeface="Arial"/>
                  <a:sym typeface="Arial"/>
                </a:rPr>
                <a:t>-</a:t>
              </a:r>
              <a:r>
                <a:rPr lang="x-none" b="1"/>
                <a:t>10</a:t>
              </a:r>
              <a:endParaRPr/>
            </a:p>
          </p:txBody>
        </p:sp>
        <p:pic>
          <p:nvPicPr>
            <p:cNvPr id="285" name="Google Shape;285;p20"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286" name="Google Shape;286;p20"/>
            <p:cNvSpPr/>
            <p:nvPr/>
          </p:nvSpPr>
          <p:spPr>
            <a:xfrm>
              <a:off x="10303776" y="1187827"/>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87" name="Google Shape;287;p20"/>
          <p:cNvSpPr txBox="1"/>
          <p:nvPr/>
        </p:nvSpPr>
        <p:spPr>
          <a:xfrm>
            <a:off x="2429057" y="369918"/>
            <a:ext cx="66663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COLLATERAL DAMAGES ESTIMATION </a:t>
            </a:r>
            <a:r>
              <a:rPr lang="x-none" sz="2000" b="1"/>
              <a:t>1/1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1"/>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3" name="Google Shape;293;p21"/>
          <p:cNvGrpSpPr/>
          <p:nvPr/>
        </p:nvGrpSpPr>
        <p:grpSpPr>
          <a:xfrm>
            <a:off x="1522925" y="4158450"/>
            <a:ext cx="4103108" cy="2016000"/>
            <a:chOff x="3671523" y="6965375"/>
            <a:chExt cx="1459350" cy="2016000"/>
          </a:xfrm>
        </p:grpSpPr>
        <p:sp>
          <p:nvSpPr>
            <p:cNvPr id="294" name="Google Shape;294;p21"/>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TARGET OBJECTIVE</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DAMAGE/CHANGE ASSESSMENT</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DPI:[SRNTGTXXX]</a:t>
              </a:r>
              <a:endParaRPr sz="1400" b="1" i="0" u="none" strike="noStrike" cap="none">
                <a:solidFill>
                  <a:schemeClr val="dk1"/>
                </a:solidFill>
                <a:latin typeface="Arial"/>
                <a:ea typeface="Arial"/>
                <a:cs typeface="Arial"/>
                <a:sym typeface="Arial"/>
              </a:endParaRPr>
            </a:p>
          </p:txBody>
        </p:sp>
        <p:cxnSp>
          <p:nvCxnSpPr>
            <p:cNvPr id="295" name="Google Shape;295;p21"/>
            <p:cNvCxnSpPr>
              <a:stCxn id="294" idx="2"/>
            </p:cNvCxnSpPr>
            <p:nvPr/>
          </p:nvCxnSpPr>
          <p:spPr>
            <a:xfrm>
              <a:off x="4254573" y="7641275"/>
              <a:ext cx="876300" cy="1340100"/>
            </a:xfrm>
            <a:prstGeom prst="straightConnector1">
              <a:avLst/>
            </a:prstGeom>
            <a:noFill/>
            <a:ln w="19050" cap="flat" cmpd="sng">
              <a:solidFill>
                <a:srgbClr val="000000"/>
              </a:solidFill>
              <a:prstDash val="solid"/>
              <a:round/>
              <a:headEnd type="none" w="sm" len="sm"/>
              <a:tailEnd type="none" w="sm" len="sm"/>
            </a:ln>
          </p:spPr>
        </p:cxnSp>
      </p:grpSp>
      <p:sp>
        <p:nvSpPr>
          <p:cNvPr id="296" name="Google Shape;296;p21"/>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x-none" sz="1600" b="1" i="0" u="none" strike="noStrike" cap="none">
                <a:solidFill>
                  <a:srgbClr val="000000"/>
                </a:solidFill>
                <a:latin typeface="Arial"/>
                <a:ea typeface="Arial"/>
                <a:cs typeface="Arial"/>
                <a:sym typeface="Arial"/>
              </a:rPr>
              <a:t>BDA REMARK: [CLASSIFICATION] [DISSEMINATION]</a:t>
            </a:r>
            <a:r>
              <a:rPr lang="x-none" sz="1400" b="1" i="0" u="none" strike="noStrike" cap="none">
                <a:solidFill>
                  <a:srgbClr val="000000"/>
                </a:solidFill>
                <a:latin typeface="Arial"/>
                <a:ea typeface="Arial"/>
                <a:cs typeface="Arial"/>
                <a:sym typeface="Arial"/>
              </a:rPr>
              <a:t> </a:t>
            </a:r>
            <a:r>
              <a:rPr lang="x-none" sz="1400" b="0" i="0" u="none" strike="noStrike" cap="non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sz="1400" b="0" i="0" u="none" strike="noStrike" cap="none">
              <a:solidFill>
                <a:srgbClr val="000000"/>
              </a:solidFill>
              <a:latin typeface="Arial"/>
              <a:ea typeface="Arial"/>
              <a:cs typeface="Arial"/>
              <a:sym typeface="Arial"/>
            </a:endParaRPr>
          </a:p>
        </p:txBody>
      </p:sp>
      <p:pic>
        <p:nvPicPr>
          <p:cNvPr id="297" name="Google Shape;297;p21"/>
          <p:cNvPicPr preferRelativeResize="0"/>
          <p:nvPr/>
        </p:nvPicPr>
        <p:blipFill>
          <a:blip r:embed="rId3">
            <a:alphaModFix/>
          </a:blip>
          <a:stretch>
            <a:fillRect/>
          </a:stretch>
        </p:blipFill>
        <p:spPr>
          <a:xfrm>
            <a:off x="8266590" y="1907025"/>
            <a:ext cx="6519810" cy="4173600"/>
          </a:xfrm>
          <a:prstGeom prst="rect">
            <a:avLst/>
          </a:prstGeom>
          <a:noFill/>
          <a:ln>
            <a:noFill/>
          </a:ln>
        </p:spPr>
      </p:pic>
      <p:sp>
        <p:nvSpPr>
          <p:cNvPr id="298" name="Google Shape;298;p21"/>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x-none" sz="1600" b="1" i="0" u="none" strike="noStrike" cap="none">
                <a:solidFill>
                  <a:schemeClr val="dk1"/>
                </a:solidFill>
                <a:latin typeface="Arial"/>
                <a:ea typeface="Arial"/>
                <a:cs typeface="Arial"/>
                <a:sym typeface="Arial"/>
              </a:rPr>
              <a:t>PRE-STRIKE</a:t>
            </a:r>
            <a:endParaRPr sz="1600" b="1" i="0" u="none" strike="noStrike" cap="none">
              <a:solidFill>
                <a:schemeClr val="dk1"/>
              </a:solidFill>
              <a:latin typeface="Arial"/>
              <a:ea typeface="Arial"/>
              <a:cs typeface="Arial"/>
              <a:sym typeface="Arial"/>
            </a:endParaRPr>
          </a:p>
        </p:txBody>
      </p:sp>
      <p:sp>
        <p:nvSpPr>
          <p:cNvPr id="299" name="Google Shape;299;p21"/>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x-none" sz="1600" b="1" i="0" u="none" strike="noStrike" cap="none">
                <a:solidFill>
                  <a:schemeClr val="dk1"/>
                </a:solidFill>
                <a:latin typeface="Arial"/>
                <a:ea typeface="Arial"/>
                <a:cs typeface="Arial"/>
                <a:sym typeface="Arial"/>
              </a:rPr>
              <a:t>POST-STRIKE</a:t>
            </a:r>
            <a:endParaRPr sz="1600" b="1" i="0" u="none" strike="noStrike" cap="none">
              <a:solidFill>
                <a:schemeClr val="dk1"/>
              </a:solidFill>
              <a:latin typeface="Arial"/>
              <a:ea typeface="Arial"/>
              <a:cs typeface="Arial"/>
              <a:sym typeface="Arial"/>
            </a:endParaRPr>
          </a:p>
        </p:txBody>
      </p:sp>
      <p:sp>
        <p:nvSpPr>
          <p:cNvPr id="300" name="Google Shape;300;p21"/>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REL TO CJTF-23</a:t>
            </a:r>
            <a:endParaRPr/>
          </a:p>
        </p:txBody>
      </p:sp>
      <p:grpSp>
        <p:nvGrpSpPr>
          <p:cNvPr id="301" name="Google Shape;301;p21"/>
          <p:cNvGrpSpPr/>
          <p:nvPr/>
        </p:nvGrpSpPr>
        <p:grpSpPr>
          <a:xfrm>
            <a:off x="1" y="0"/>
            <a:ext cx="15119394" cy="1980670"/>
            <a:chOff x="1" y="0"/>
            <a:chExt cx="15119394" cy="1980670"/>
          </a:xfrm>
        </p:grpSpPr>
        <p:sp>
          <p:nvSpPr>
            <p:cNvPr id="302" name="Google Shape;302;p21"/>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03" name="Google Shape;303;p21"/>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04" name="Google Shape;304;p21"/>
            <p:cNvGrpSpPr/>
            <p:nvPr/>
          </p:nvGrpSpPr>
          <p:grpSpPr>
            <a:xfrm>
              <a:off x="1" y="0"/>
              <a:ext cx="15119394" cy="1921616"/>
              <a:chOff x="1" y="-1616"/>
              <a:chExt cx="15119394" cy="1921616"/>
            </a:xfrm>
          </p:grpSpPr>
          <p:sp>
            <p:nvSpPr>
              <p:cNvPr id="305" name="Google Shape;305;p21"/>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21"/>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1"/>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21"/>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9" name="Google Shape;309;p21"/>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0" name="Google Shape;310;p21"/>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11" name="Google Shape;311;p21"/>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Olengorsk Ammunition Factory</a:t>
              </a:r>
              <a:r>
                <a:rPr lang="x-none" sz="2000" b="1" i="0" u="none" strike="noStrike" cap="none">
                  <a:solidFill>
                    <a:srgbClr val="000000"/>
                  </a:solidFill>
                  <a:latin typeface="Arial"/>
                  <a:ea typeface="Arial"/>
                  <a:cs typeface="Arial"/>
                  <a:sym typeface="Arial"/>
                </a:rPr>
                <a:t>, SRN</a:t>
              </a:r>
              <a:endParaRPr/>
            </a:p>
          </p:txBody>
        </p:sp>
        <p:sp>
          <p:nvSpPr>
            <p:cNvPr id="312" name="Google Shape;312;p21"/>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020</a:t>
              </a:r>
              <a:r>
                <a:rPr lang="x-none" sz="1500" b="1" i="0" u="none" strike="noStrike" cap="none">
                  <a:solidFill>
                    <a:srgbClr val="000000"/>
                  </a:solidFill>
                  <a:latin typeface="Arial"/>
                  <a:ea typeface="Arial"/>
                  <a:cs typeface="Arial"/>
                  <a:sym typeface="Arial"/>
                </a:rPr>
                <a:t>  CATCODE: </a:t>
              </a:r>
              <a:r>
                <a:rPr lang="x-none" sz="1500" b="1"/>
                <a:t>9</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09.491 E 033 11.980</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10</a:t>
              </a:r>
              <a:r>
                <a:rPr lang="x-none" sz="1500" b="1" i="0" u="none" strike="noStrike" cap="none">
                  <a:solidFill>
                    <a:srgbClr val="000000"/>
                  </a:solidFill>
                  <a:latin typeface="Arial"/>
                  <a:ea typeface="Arial"/>
                  <a:cs typeface="Arial"/>
                  <a:sym typeface="Arial"/>
                </a:rPr>
                <a:t> DOI:</a:t>
              </a:r>
              <a:r>
                <a:rPr lang="x-none" sz="1500" b="1"/>
                <a:t>2011</a:t>
              </a:r>
              <a:r>
                <a:rPr lang="x-none" sz="1500" b="1" i="0" u="none" strike="noStrike" cap="none">
                  <a:solidFill>
                    <a:srgbClr val="000000"/>
                  </a:solidFill>
                  <a:latin typeface="Arial"/>
                  <a:ea typeface="Arial"/>
                  <a:cs typeface="Arial"/>
                  <a:sym typeface="Arial"/>
                </a:rPr>
                <a:t>-</a:t>
              </a:r>
              <a:r>
                <a:rPr lang="x-none" sz="1500" b="1"/>
                <a:t>JUL</a:t>
              </a:r>
              <a:r>
                <a:rPr lang="x-none" sz="1500" b="1" i="0" u="none" strike="noStrike" cap="none">
                  <a:solidFill>
                    <a:srgbClr val="000000"/>
                  </a:solidFill>
                  <a:latin typeface="Arial"/>
                  <a:ea typeface="Arial"/>
                  <a:cs typeface="Arial"/>
                  <a:sym typeface="Arial"/>
                </a:rPr>
                <a:t>-</a:t>
              </a:r>
              <a:r>
                <a:rPr lang="x-none" sz="1500" b="1"/>
                <a:t>02</a:t>
              </a:r>
              <a:endParaRPr/>
            </a:p>
          </p:txBody>
        </p:sp>
        <p:sp>
          <p:nvSpPr>
            <p:cNvPr id="313" name="Google Shape;313;p21"/>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14" name="Google Shape;314;p21"/>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t>2061</a:t>
              </a:r>
              <a:r>
                <a:rPr lang="x-none" sz="1400" b="1" i="0" u="none" strike="noStrike" cap="none">
                  <a:solidFill>
                    <a:srgbClr val="000000"/>
                  </a:solidFill>
                  <a:latin typeface="Arial"/>
                  <a:ea typeface="Arial"/>
                  <a:cs typeface="Arial"/>
                  <a:sym typeface="Arial"/>
                </a:rPr>
                <a:t>-</a:t>
              </a:r>
              <a:r>
                <a:rPr lang="x-none" b="1"/>
                <a:t>JUL</a:t>
              </a:r>
              <a:r>
                <a:rPr lang="x-none" sz="1400" b="1" i="0" u="none" strike="noStrike" cap="none">
                  <a:solidFill>
                    <a:srgbClr val="000000"/>
                  </a:solidFill>
                  <a:latin typeface="Arial"/>
                  <a:ea typeface="Arial"/>
                  <a:cs typeface="Arial"/>
                  <a:sym typeface="Arial"/>
                </a:rPr>
                <a:t>-</a:t>
              </a:r>
              <a:r>
                <a:rPr lang="x-none" b="1"/>
                <a:t>10</a:t>
              </a:r>
              <a:endParaRPr/>
            </a:p>
          </p:txBody>
        </p:sp>
        <p:pic>
          <p:nvPicPr>
            <p:cNvPr id="315" name="Google Shape;315;p21"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316" name="Google Shape;316;p21"/>
            <p:cNvSpPr/>
            <p:nvPr/>
          </p:nvSpPr>
          <p:spPr>
            <a:xfrm>
              <a:off x="10303776" y="1187827"/>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17" name="Google Shape;317;p21"/>
          <p:cNvSpPr txBox="1"/>
          <p:nvPr/>
        </p:nvSpPr>
        <p:spPr>
          <a:xfrm>
            <a:off x="2429057" y="369918"/>
            <a:ext cx="66663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BATTLE DAMAGE ASSESSMENT GRAPHIC 1</a:t>
            </a:r>
            <a:endParaRPr/>
          </a:p>
        </p:txBody>
      </p:sp>
      <p:grpSp>
        <p:nvGrpSpPr>
          <p:cNvPr id="318" name="Google Shape;318;p21"/>
          <p:cNvGrpSpPr/>
          <p:nvPr/>
        </p:nvGrpSpPr>
        <p:grpSpPr>
          <a:xfrm rot="-1010521">
            <a:off x="14195967" y="2629724"/>
            <a:ext cx="559096" cy="692921"/>
            <a:chOff x="15526400" y="3343535"/>
            <a:chExt cx="1172983" cy="1324524"/>
          </a:xfrm>
        </p:grpSpPr>
        <p:sp>
          <p:nvSpPr>
            <p:cNvPr id="319" name="Google Shape;319;p21"/>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20" name="Google Shape;320;p21"/>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2331</Words>
  <PresentationFormat>Egendefinert</PresentationFormat>
  <Paragraphs>552</Paragraphs>
  <Slides>22</Slides>
  <Notes>22</Notes>
  <HiddenSlides>13</HiddenSlides>
  <MMClips>0</MMClips>
  <ScaleCrop>false</ScaleCrop>
  <HeadingPairs>
    <vt:vector size="4" baseType="variant">
      <vt:variant>
        <vt:lpstr>Tema</vt:lpstr>
      </vt:variant>
      <vt:variant>
        <vt:i4>1</vt:i4>
      </vt:variant>
      <vt:variant>
        <vt:lpstr>Lysbildetitler</vt:lpstr>
      </vt:variant>
      <vt:variant>
        <vt:i4>22</vt:i4>
      </vt:variant>
    </vt:vector>
  </HeadingPairs>
  <TitlesOfParts>
    <vt:vector size="23" baseType="lpstr">
      <vt:lpstr>Simple Light</vt:lpstr>
      <vt:lpstr>TARGET FOLDER  SRNTGT020  Olengorsk Ammunition Factory, SRN</vt:lpstr>
      <vt:lpstr>Lysbilde 2</vt:lpstr>
      <vt:lpstr>Lysbilde 3</vt:lpstr>
      <vt:lpstr>Lysbilde 4</vt:lpstr>
      <vt:lpstr>Lysbilde 5</vt:lpstr>
      <vt:lpstr>Lysbilde 6</vt:lpstr>
      <vt:lpstr>Lysbilde 7</vt:lpstr>
      <vt:lpstr>Lysbilde 8</vt:lpstr>
      <vt:lpstr>Lysbilde 9</vt:lpstr>
      <vt:lpstr>BAKCUP SLIDES AFTER THIS</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lpstr>Lysbilde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SRNTGT020 Olengorsk Ammunition Factory</dc:title>
  <dc:subject>SRNTGT020 Olengorsk Ammunition Factory</dc:subject>
  <dc:creator>132nd Virtual Wing;VIS</dc:creator>
  <cp:lastModifiedBy>Frode Nakken</cp:lastModifiedBy>
  <cp:revision>1</cp:revision>
  <dcterms:modified xsi:type="dcterms:W3CDTF">2025-02-27T19:07:39Z</dcterms:modified>
</cp:coreProperties>
</file>